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4" r:id="rId3"/>
    <p:sldId id="322" r:id="rId4"/>
    <p:sldId id="323" r:id="rId5"/>
    <p:sldId id="321" r:id="rId6"/>
    <p:sldId id="269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26" r:id="rId18"/>
    <p:sldId id="309" r:id="rId19"/>
    <p:sldId id="316" r:id="rId20"/>
    <p:sldId id="313" r:id="rId21"/>
    <p:sldId id="327" r:id="rId22"/>
    <p:sldId id="314" r:id="rId23"/>
    <p:sldId id="328" r:id="rId24"/>
    <p:sldId id="320" r:id="rId25"/>
    <p:sldId id="317" r:id="rId26"/>
    <p:sldId id="310" r:id="rId27"/>
    <p:sldId id="330" r:id="rId28"/>
    <p:sldId id="329" r:id="rId29"/>
    <p:sldId id="312" r:id="rId30"/>
    <p:sldId id="318" r:id="rId31"/>
    <p:sldId id="319" r:id="rId32"/>
    <p:sldId id="332" r:id="rId33"/>
    <p:sldId id="278" r:id="rId34"/>
    <p:sldId id="279" r:id="rId35"/>
    <p:sldId id="331" r:id="rId36"/>
    <p:sldId id="287" r:id="rId37"/>
    <p:sldId id="296" r:id="rId38"/>
    <p:sldId id="288" r:id="rId39"/>
    <p:sldId id="285" r:id="rId40"/>
    <p:sldId id="286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2E2"/>
    <a:srgbClr val="D1FFA3"/>
    <a:srgbClr val="FFADAD"/>
    <a:srgbClr val="F8BB62"/>
    <a:srgbClr val="6AC3F0"/>
    <a:srgbClr val="8497B0"/>
    <a:srgbClr val="EAEFF7"/>
    <a:srgbClr val="D2DEEF"/>
    <a:srgbClr val="0070C0"/>
    <a:srgbClr val="FF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9" autoAdjust="0"/>
    <p:restoredTop sz="94660"/>
  </p:normalViewPr>
  <p:slideViewPr>
    <p:cSldViewPr snapToGrid="0">
      <p:cViewPr>
        <p:scale>
          <a:sx n="150" d="100"/>
          <a:sy n="150" d="100"/>
        </p:scale>
        <p:origin x="-2050" y="-22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04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3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4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754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479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40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43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1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683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35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2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7527D-D1DA-4749-A768-38EC746DA8F7}" type="datetimeFigureOut">
              <a:rPr lang="ko-KR" altLang="en-US" smtClean="0"/>
              <a:pPr/>
              <a:t>2017-02-20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65215-F671-431D-A728-21DDF6940A3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85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762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8" name="직사각형 7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1214779" y="1727200"/>
            <a:ext cx="6207760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300480" y="962417"/>
            <a:ext cx="490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종합설계기획</a:t>
            </a:r>
            <a:endParaRPr lang="ko-KR" altLang="en-US" sz="36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00480" y="1907209"/>
            <a:ext cx="524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증강현실을 이용한 가구배치 시스템</a:t>
            </a:r>
            <a:endParaRPr lang="ko-KR" altLang="en-US" sz="24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4494" y="4930913"/>
            <a:ext cx="5882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2010152003 </a:t>
            </a:r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김민수</a:t>
            </a:r>
            <a:endParaRPr lang="en-US" altLang="ko-KR" sz="2400" b="1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2011151033  </a:t>
            </a:r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정지훈</a:t>
            </a:r>
            <a:endParaRPr lang="en-US" altLang="ko-KR" sz="2400" b="1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2012151030  </a:t>
            </a:r>
            <a:r>
              <a:rPr lang="ko-KR" altLang="en-US" sz="24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오장원</a:t>
            </a:r>
            <a:endParaRPr lang="ko-KR" altLang="en-US" sz="24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026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830585" y="1028662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300480" y="2307319"/>
            <a:ext cx="524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Layout System u</a:t>
            </a:r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sing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Augmented Reality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89400" y="1130423"/>
            <a:ext cx="490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Burniture</a:t>
            </a:r>
            <a:endParaRPr lang="ko-KR" altLang="en-US" sz="2400" b="1" dirty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70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그룹 129"/>
          <p:cNvGrpSpPr/>
          <p:nvPr/>
        </p:nvGrpSpPr>
        <p:grpSpPr>
          <a:xfrm>
            <a:off x="1285200" y="2001600"/>
            <a:ext cx="8498647" cy="3983208"/>
            <a:chOff x="786755" y="1326325"/>
            <a:chExt cx="8498647" cy="3983208"/>
          </a:xfrm>
        </p:grpSpPr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143" name="그룹 142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178" name="그룹 177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184" name="직선 연결선 183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3" name="그룹 192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7" name="직선 연결선 206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직선 연결선 207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직선 연결선 208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직선 연결선 209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4" name="그룹 193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3" name="직선 연결선 202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직선 연결선 205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5" name="그룹 194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99" name="직선 연결선 198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직선 연결선 199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직선 연결선 200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6" name="직선 연결선 195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직선 연결선 196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직선 연결선 197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그룹 178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180" name="직선 연결선 179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직선 연결선 180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직선 연결선 181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직선 연결선 182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4" name="그룹 143"/>
            <p:cNvGrpSpPr/>
            <p:nvPr/>
          </p:nvGrpSpPr>
          <p:grpSpPr>
            <a:xfrm>
              <a:off x="2048166" y="2306789"/>
              <a:ext cx="1574814" cy="1716115"/>
              <a:chOff x="6438508" y="1537312"/>
              <a:chExt cx="2846894" cy="3102334"/>
            </a:xfrm>
          </p:grpSpPr>
          <p:cxnSp>
            <p:nvCxnSpPr>
              <p:cNvPr id="151" name="직선 연결선 150"/>
              <p:cNvCxnSpPr/>
              <p:nvPr/>
            </p:nvCxnSpPr>
            <p:spPr>
              <a:xfrm>
                <a:off x="6438508" y="3883844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6438508" y="1915213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flipV="1">
                <a:off x="8587819" y="2293114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V="1">
                <a:off x="8587818" y="4261745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flipV="1">
                <a:off x="6457360" y="1537312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>
                <a:off x="7136090" y="1537312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>
                <a:off x="6438508" y="1915213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>
                <a:off x="8559542" y="2671015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9266549" y="2293114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그룹 159"/>
              <p:cNvGrpSpPr/>
              <p:nvPr/>
            </p:nvGrpSpPr>
            <p:grpSpPr>
              <a:xfrm>
                <a:off x="6532775" y="3277429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4" name="직선 연결선 173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직선 연결선 176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1" name="그룹 160"/>
              <p:cNvGrpSpPr/>
              <p:nvPr/>
            </p:nvGrpSpPr>
            <p:grpSpPr>
              <a:xfrm>
                <a:off x="6523352" y="2681732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0" name="직선 연결선 169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직선 연결선 172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그룹 161"/>
              <p:cNvGrpSpPr/>
              <p:nvPr/>
            </p:nvGrpSpPr>
            <p:grpSpPr>
              <a:xfrm>
                <a:off x="6513921" y="2072463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66" name="직선 연결선 165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직선 연결선 166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직선 연결선 167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직선 연결선 168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3" name="직선 연결선 162"/>
              <p:cNvCxnSpPr/>
              <p:nvPr/>
            </p:nvCxnSpPr>
            <p:spPr>
              <a:xfrm flipV="1">
                <a:off x="6542787" y="350594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 flipV="1">
                <a:off x="6551888" y="289268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 flipV="1">
                <a:off x="6552642" y="2281321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그룹 144"/>
            <p:cNvGrpSpPr/>
            <p:nvPr/>
          </p:nvGrpSpPr>
          <p:grpSpPr>
            <a:xfrm>
              <a:off x="2026596" y="4069378"/>
              <a:ext cx="486595" cy="205828"/>
              <a:chOff x="6399514" y="4723660"/>
              <a:chExt cx="879650" cy="372089"/>
            </a:xfrm>
          </p:grpSpPr>
          <p:cxnSp>
            <p:nvCxnSpPr>
              <p:cNvPr id="147" name="직선 연결선 146"/>
              <p:cNvCxnSpPr/>
              <p:nvPr/>
            </p:nvCxnSpPr>
            <p:spPr>
              <a:xfrm flipV="1">
                <a:off x="7001372" y="4949789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직선 연결선 147"/>
              <p:cNvCxnSpPr/>
              <p:nvPr/>
            </p:nvCxnSpPr>
            <p:spPr>
              <a:xfrm>
                <a:off x="6659978" y="4723660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>
                <a:off x="6399514" y="4871074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flipV="1">
                <a:off x="6404445" y="4725114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6" name="직선 연결선 145"/>
            <p:cNvCxnSpPr/>
            <p:nvPr/>
          </p:nvCxnSpPr>
          <p:spPr>
            <a:xfrm>
              <a:off x="2420910" y="2307069"/>
              <a:ext cx="1188139" cy="417806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직선 연결선 130"/>
          <p:cNvCxnSpPr/>
          <p:nvPr/>
        </p:nvCxnSpPr>
        <p:spPr>
          <a:xfrm>
            <a:off x="2532680" y="3193930"/>
            <a:ext cx="1188139" cy="4178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/>
          <p:nvPr/>
        </p:nvCxnSpPr>
        <p:spPr>
          <a:xfrm>
            <a:off x="2532680" y="4278002"/>
            <a:ext cx="1188139" cy="4178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/>
          <p:cNvCxnSpPr/>
          <p:nvPr/>
        </p:nvCxnSpPr>
        <p:spPr>
          <a:xfrm>
            <a:off x="2919355" y="4060714"/>
            <a:ext cx="1188139" cy="417806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/>
          <p:nvPr/>
        </p:nvCxnSpPr>
        <p:spPr>
          <a:xfrm flipH="1">
            <a:off x="3728649" y="4487329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H="1">
            <a:off x="2524661" y="4061710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 flipH="1">
            <a:off x="3724041" y="3400434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H="1">
            <a:off x="2555240" y="2985169"/>
            <a:ext cx="379050" cy="20847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4109471" y="3422581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3738251" y="3599329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2540511" y="3207898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연결선 140"/>
          <p:cNvCxnSpPr/>
          <p:nvPr/>
        </p:nvCxnSpPr>
        <p:spPr>
          <a:xfrm>
            <a:off x="2916681" y="2993495"/>
            <a:ext cx="5123" cy="107536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위의 육면체의 꼭지점을 가구의 꼭지점에 맞춘다</a:t>
            </a:r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2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/>
          <p:cNvCxnSpPr/>
          <p:nvPr/>
        </p:nvCxnSpPr>
        <p:spPr>
          <a:xfrm>
            <a:off x="6435835" y="5634015"/>
            <a:ext cx="987348" cy="34719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7499991" y="4522837"/>
            <a:ext cx="0" cy="136858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육면체의 꼭지점을 방의 모서리에 놓는다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7593006" y="5521184"/>
            <a:ext cx="784704" cy="43159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7377353" y="5081686"/>
            <a:ext cx="1000356" cy="35177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H="1">
            <a:off x="6407184" y="5103302"/>
            <a:ext cx="834356" cy="45890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H="1">
            <a:off x="7600313" y="3970200"/>
            <a:ext cx="760348" cy="4025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473547" y="3991264"/>
            <a:ext cx="0" cy="14076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7353300" y="3520440"/>
            <a:ext cx="1024409" cy="34798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1992048" y="4179907"/>
            <a:ext cx="4799448" cy="26397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6784806" y="4142495"/>
            <a:ext cx="5520277" cy="19411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802788" y="2001600"/>
            <a:ext cx="0" cy="21408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208066" cy="42481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>
            <a:off x="2595126" y="4369126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3109562" y="4355855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 flipH="1">
            <a:off x="3158318" y="4570820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2584035" y="4645505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3117870" y="3696044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/>
          <p:cNvCxnSpPr/>
          <p:nvPr/>
        </p:nvCxnSpPr>
        <p:spPr>
          <a:xfrm>
            <a:off x="3674281" y="3890177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>
            <a:off x="3182619" y="4179827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/>
          <p:cNvCxnSpPr/>
          <p:nvPr/>
        </p:nvCxnSpPr>
        <p:spPr>
          <a:xfrm>
            <a:off x="2595126" y="3970200"/>
            <a:ext cx="0" cy="67308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H="1">
            <a:off x="3165492" y="3890887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H="1">
            <a:off x="2601752" y="3706942"/>
            <a:ext cx="516947" cy="28432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2620287" y="3974768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3125324" y="3706888"/>
            <a:ext cx="589808" cy="20740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타원 33"/>
          <p:cNvSpPr/>
          <p:nvPr/>
        </p:nvSpPr>
        <p:spPr>
          <a:xfrm>
            <a:off x="7184018" y="3400795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/>
          <p:cNvSpPr/>
          <p:nvPr/>
        </p:nvSpPr>
        <p:spPr>
          <a:xfrm>
            <a:off x="8344486" y="3821368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/>
          <p:cNvSpPr/>
          <p:nvPr/>
        </p:nvSpPr>
        <p:spPr>
          <a:xfrm>
            <a:off x="7399671" y="4322753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/>
          <p:cNvSpPr/>
          <p:nvPr/>
        </p:nvSpPr>
        <p:spPr>
          <a:xfrm>
            <a:off x="6223501" y="3906986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/>
          <p:cNvSpPr/>
          <p:nvPr/>
        </p:nvSpPr>
        <p:spPr>
          <a:xfrm>
            <a:off x="6236621" y="5495333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/>
          <p:cNvSpPr/>
          <p:nvPr/>
        </p:nvSpPr>
        <p:spPr>
          <a:xfrm>
            <a:off x="7409103" y="5891422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/>
          <p:cNvSpPr/>
          <p:nvPr/>
        </p:nvSpPr>
        <p:spPr>
          <a:xfrm>
            <a:off x="8368604" y="5383982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/>
          <p:cNvSpPr/>
          <p:nvPr/>
        </p:nvSpPr>
        <p:spPr>
          <a:xfrm>
            <a:off x="7213642" y="4972098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연결선 43"/>
          <p:cNvCxnSpPr>
            <a:stCxn id="100" idx="4"/>
          </p:cNvCxnSpPr>
          <p:nvPr/>
        </p:nvCxnSpPr>
        <p:spPr>
          <a:xfrm>
            <a:off x="6320169" y="4100321"/>
            <a:ext cx="0" cy="1407984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99" idx="2"/>
          </p:cNvCxnSpPr>
          <p:nvPr/>
        </p:nvCxnSpPr>
        <p:spPr>
          <a:xfrm>
            <a:off x="6400789" y="4048072"/>
            <a:ext cx="998882" cy="37134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34" idx="4"/>
          </p:cNvCxnSpPr>
          <p:nvPr/>
        </p:nvCxnSpPr>
        <p:spPr>
          <a:xfrm>
            <a:off x="7280686" y="3594130"/>
            <a:ext cx="0" cy="141475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 flipH="1">
            <a:off x="6400790" y="3535781"/>
            <a:ext cx="812852" cy="4470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타원 142"/>
          <p:cNvSpPr/>
          <p:nvPr/>
        </p:nvSpPr>
        <p:spPr>
          <a:xfrm>
            <a:off x="3128787" y="4114132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/>
          <p:cNvSpPr/>
          <p:nvPr/>
        </p:nvSpPr>
        <p:spPr>
          <a:xfrm>
            <a:off x="3612637" y="3850851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/>
          <p:cNvSpPr/>
          <p:nvPr/>
        </p:nvSpPr>
        <p:spPr>
          <a:xfrm>
            <a:off x="2547920" y="3913159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/>
          <p:cNvSpPr/>
          <p:nvPr/>
        </p:nvSpPr>
        <p:spPr>
          <a:xfrm>
            <a:off x="3075735" y="3645495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/>
          <p:cNvSpPr/>
          <p:nvPr/>
        </p:nvSpPr>
        <p:spPr>
          <a:xfrm>
            <a:off x="3613343" y="4515739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/>
          <p:cNvSpPr/>
          <p:nvPr/>
        </p:nvSpPr>
        <p:spPr>
          <a:xfrm>
            <a:off x="3057431" y="4316718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/>
          <p:cNvSpPr/>
          <p:nvPr/>
        </p:nvSpPr>
        <p:spPr>
          <a:xfrm>
            <a:off x="3125228" y="4775117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/>
          <p:cNvSpPr/>
          <p:nvPr/>
        </p:nvSpPr>
        <p:spPr>
          <a:xfrm>
            <a:off x="2530836" y="4583059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육면체의 꼭지점을 방의 모서리에 놓는다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1992048" y="4212482"/>
            <a:ext cx="4740222" cy="26071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그림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  <p:cxnSp>
        <p:nvCxnSpPr>
          <p:cNvPr id="58" name="직선 연결선 57"/>
          <p:cNvCxnSpPr/>
          <p:nvPr/>
        </p:nvCxnSpPr>
        <p:spPr>
          <a:xfrm>
            <a:off x="6873623" y="4173727"/>
            <a:ext cx="5431460" cy="190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endCxn id="60" idx="0"/>
          </p:cNvCxnSpPr>
          <p:nvPr/>
        </p:nvCxnSpPr>
        <p:spPr>
          <a:xfrm flipH="1">
            <a:off x="6801292" y="2001600"/>
            <a:ext cx="1496" cy="20613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/>
          <p:cNvSpPr/>
          <p:nvPr/>
        </p:nvSpPr>
        <p:spPr>
          <a:xfrm>
            <a:off x="6704624" y="4062909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3034712" y="4032406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769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생성한 가구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좌표와 방 좌표를 통해 충돌체크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481777" y="4683740"/>
            <a:ext cx="771741" cy="27138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223560" y="4664604"/>
            <a:ext cx="496986" cy="27334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2489271" y="3360327"/>
            <a:ext cx="457217" cy="251471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955230" y="4408299"/>
            <a:ext cx="746315" cy="26244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462113" y="4417175"/>
            <a:ext cx="496986" cy="27334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3234539" y="3599692"/>
            <a:ext cx="467007" cy="256855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flipH="1">
            <a:off x="1992048" y="4212482"/>
            <a:ext cx="4740222" cy="26071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6873623" y="4173727"/>
            <a:ext cx="5431460" cy="190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endCxn id="77" idx="0"/>
          </p:cNvCxnSpPr>
          <p:nvPr/>
        </p:nvCxnSpPr>
        <p:spPr>
          <a:xfrm flipH="1">
            <a:off x="6801292" y="2001600"/>
            <a:ext cx="1496" cy="20613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/>
          <p:cNvSpPr/>
          <p:nvPr/>
        </p:nvSpPr>
        <p:spPr>
          <a:xfrm>
            <a:off x="6704624" y="4062909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3034712" y="4032406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2955785" y="3332935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495651" y="3616236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9505" y="3596231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955230" y="3342519"/>
            <a:ext cx="765589" cy="269217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20742" y="3843556"/>
            <a:ext cx="5123" cy="107536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485935" y="3607433"/>
            <a:ext cx="747210" cy="262754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그룹 178"/>
          <p:cNvGrpSpPr/>
          <p:nvPr/>
        </p:nvGrpSpPr>
        <p:grpSpPr>
          <a:xfrm>
            <a:off x="6897959" y="5398935"/>
            <a:ext cx="879650" cy="372089"/>
            <a:chOff x="6399514" y="4723660"/>
            <a:chExt cx="879650" cy="372089"/>
          </a:xfrm>
        </p:grpSpPr>
        <p:cxnSp>
          <p:nvCxnSpPr>
            <p:cNvPr id="180" name="직선 연결선 179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연결선 180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연결선 181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2890631" y="4522837"/>
            <a:ext cx="486595" cy="205828"/>
            <a:chOff x="6399514" y="4723660"/>
            <a:chExt cx="879650" cy="372089"/>
          </a:xfrm>
        </p:grpSpPr>
        <p:cxnSp>
          <p:nvCxnSpPr>
            <p:cNvPr id="147" name="직선 연결선 146"/>
            <p:cNvCxnSpPr/>
            <p:nvPr/>
          </p:nvCxnSpPr>
          <p:spPr>
            <a:xfrm flipV="1">
              <a:off x="7001372" y="4949789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/>
            <p:cNvCxnSpPr/>
            <p:nvPr/>
          </p:nvCxnSpPr>
          <p:spPr>
            <a:xfrm>
              <a:off x="6659978" y="4723660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/>
            <p:cNvCxnSpPr/>
            <p:nvPr/>
          </p:nvCxnSpPr>
          <p:spPr>
            <a:xfrm>
              <a:off x="6399514" y="4871074"/>
              <a:ext cx="619186" cy="2177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/>
            <p:nvPr/>
          </p:nvCxnSpPr>
          <p:spPr>
            <a:xfrm flipV="1">
              <a:off x="6404445" y="4725114"/>
              <a:ext cx="269435" cy="14596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1" name="TextBox 210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통신을 통하여 다른 객체 가져올 수 있음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2481777" y="4683740"/>
            <a:ext cx="771741" cy="27138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3223560" y="4664604"/>
            <a:ext cx="496986" cy="2733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2489271" y="3360327"/>
            <a:ext cx="457217" cy="251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955230" y="4408299"/>
            <a:ext cx="746315" cy="2624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2462113" y="4417175"/>
            <a:ext cx="496986" cy="2733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/>
          <p:nvPr/>
        </p:nvCxnSpPr>
        <p:spPr>
          <a:xfrm flipH="1">
            <a:off x="3234539" y="3599692"/>
            <a:ext cx="467007" cy="2568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375" y="2066625"/>
            <a:ext cx="789270" cy="78927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8414795" y="2245489"/>
            <a:ext cx="2974694" cy="1934418"/>
            <a:chOff x="8414795" y="2245489"/>
            <a:chExt cx="2974694" cy="1934418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8414795" y="2245489"/>
              <a:ext cx="2974694" cy="1934418"/>
            </a:xfrm>
            <a:prstGeom prst="roundRect">
              <a:avLst/>
            </a:prstGeom>
            <a:noFill/>
            <a:ln w="31750">
              <a:solidFill>
                <a:srgbClr val="FF09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3291" y="2796051"/>
              <a:ext cx="1092936" cy="1092936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7094" y="2813859"/>
              <a:ext cx="1092936" cy="109293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8683311" y="2384625"/>
              <a:ext cx="1936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SERVER</a:t>
              </a:r>
              <a:endParaRPr lang="ko-KR" altLang="en-US" dirty="0"/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84" y="1997727"/>
            <a:ext cx="789270" cy="789270"/>
          </a:xfrm>
          <a:prstGeom prst="rect">
            <a:avLst/>
          </a:prstGeom>
        </p:spPr>
      </p:pic>
      <p:cxnSp>
        <p:nvCxnSpPr>
          <p:cNvPr id="65" name="직선 연결선 64"/>
          <p:cNvCxnSpPr/>
          <p:nvPr/>
        </p:nvCxnSpPr>
        <p:spPr>
          <a:xfrm flipH="1">
            <a:off x="1992048" y="4212482"/>
            <a:ext cx="4740222" cy="260713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6873623" y="4173727"/>
            <a:ext cx="5431460" cy="190995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endCxn id="71" idx="0"/>
          </p:cNvCxnSpPr>
          <p:nvPr/>
        </p:nvCxnSpPr>
        <p:spPr>
          <a:xfrm flipH="1">
            <a:off x="6801292" y="2001600"/>
            <a:ext cx="1496" cy="206130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>
            <a:off x="2307066" y="4100321"/>
            <a:ext cx="771925" cy="424563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3070248" y="4100321"/>
            <a:ext cx="1093190" cy="38441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3070248" y="2461260"/>
            <a:ext cx="0" cy="163906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타원 70"/>
          <p:cNvSpPr/>
          <p:nvPr/>
        </p:nvSpPr>
        <p:spPr>
          <a:xfrm>
            <a:off x="6704624" y="4062909"/>
            <a:ext cx="193335" cy="19333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/>
          <p:cNvSpPr/>
          <p:nvPr/>
        </p:nvSpPr>
        <p:spPr>
          <a:xfrm>
            <a:off x="3034712" y="4032406"/>
            <a:ext cx="107664" cy="107664"/>
          </a:xfrm>
          <a:prstGeom prst="ellipse">
            <a:avLst/>
          </a:prstGeom>
          <a:solidFill>
            <a:srgbClr val="0070C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>
            <a:off x="2955785" y="3332935"/>
            <a:ext cx="5123" cy="1075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955230" y="3342519"/>
            <a:ext cx="765589" cy="26921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3220742" y="3843556"/>
            <a:ext cx="5123" cy="1075364"/>
          </a:xfrm>
          <a:prstGeom prst="line">
            <a:avLst/>
          </a:prstGeom>
          <a:ln w="28575">
            <a:solidFill>
              <a:srgbClr val="FF0000">
                <a:alpha val="99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2485935" y="3607433"/>
            <a:ext cx="747210" cy="2627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2495651" y="3616236"/>
            <a:ext cx="5123" cy="1075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709505" y="3596231"/>
            <a:ext cx="5123" cy="10753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186" y="2009220"/>
            <a:ext cx="3983208" cy="39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7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구성도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886240" y="1786925"/>
            <a:ext cx="3793986" cy="4967836"/>
          </a:xfrm>
          <a:prstGeom prst="roundRect">
            <a:avLst/>
          </a:prstGeom>
          <a:noFill/>
          <a:ln w="57150">
            <a:solidFill>
              <a:srgbClr val="6AC3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630216" y="5106919"/>
            <a:ext cx="3096037" cy="1366473"/>
            <a:chOff x="6205553" y="4503385"/>
            <a:chExt cx="3096037" cy="1976284"/>
          </a:xfrm>
        </p:grpSpPr>
        <p:grpSp>
          <p:nvGrpSpPr>
            <p:cNvPr id="3" name="그룹 2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모서리가 둥근 직사각형 23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" name="TextBox 3"/>
            <p:cNvSpPr txBox="1"/>
            <p:nvPr/>
          </p:nvSpPr>
          <p:spPr>
            <a:xfrm>
              <a:off x="6496845" y="460567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 smtClean="0"/>
                <a:t>Vuforia</a:t>
              </a:r>
              <a:endParaRPr lang="ko-KR" altLang="en-US" sz="2000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13043" y="5397921"/>
              <a:ext cx="2513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마커</a:t>
              </a:r>
              <a:r>
                <a:rPr lang="ko-KR" altLang="en-US" b="1" dirty="0" smtClean="0"/>
                <a:t> 이미지 전송</a:t>
              </a:r>
              <a:endParaRPr lang="ko-KR" altLang="en-US" b="1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1285126" y="4592812"/>
            <a:ext cx="3096037" cy="1976284"/>
            <a:chOff x="6205553" y="4503385"/>
            <a:chExt cx="3096037" cy="1976284"/>
          </a:xfrm>
        </p:grpSpPr>
        <p:grpSp>
          <p:nvGrpSpPr>
            <p:cNvPr id="43" name="그룹 42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46" name="모서리가 둥근 직사각형 45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모서리가 둥근 직사각형 46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6446934" y="459281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err="1" smtClean="0"/>
                <a:t>Vuforia</a:t>
              </a:r>
              <a:r>
                <a:rPr lang="en-US" altLang="ko-KR" sz="2000" b="1" dirty="0" smtClean="0"/>
                <a:t> Engine</a:t>
              </a:r>
              <a:endParaRPr lang="ko-KR" altLang="en-US" sz="20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496845" y="5330110"/>
              <a:ext cx="2513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err="1" smtClean="0"/>
                <a:t>마커이미지</a:t>
              </a:r>
              <a:r>
                <a:rPr lang="ko-KR" altLang="en-US" b="1" dirty="0" smtClean="0"/>
                <a:t> 인식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가구 </a:t>
              </a:r>
              <a:r>
                <a:rPr lang="ko-KR" altLang="en-US" b="1" dirty="0"/>
                <a:t>측</a:t>
              </a:r>
              <a:r>
                <a:rPr lang="ko-KR" altLang="en-US" b="1" dirty="0" smtClean="0"/>
                <a:t>정 도구 생성</a:t>
              </a:r>
              <a:endParaRPr lang="ko-KR" altLang="en-US" b="1" dirty="0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235214" y="2414454"/>
            <a:ext cx="3096037" cy="1976284"/>
            <a:chOff x="6205553" y="4503385"/>
            <a:chExt cx="3096037" cy="1976284"/>
          </a:xfrm>
        </p:grpSpPr>
        <p:grpSp>
          <p:nvGrpSpPr>
            <p:cNvPr id="49" name="그룹 48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59" name="모서리가 둥근 직사각형 58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446934" y="459281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App(User)</a:t>
              </a:r>
              <a:endParaRPr lang="ko-KR" altLang="en-US" sz="2000" b="1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96845" y="5213631"/>
              <a:ext cx="251345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가구의 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크기 조절과 위치 이동</a:t>
              </a:r>
              <a:endParaRPr lang="en-US" altLang="ko-KR" b="1" dirty="0" smtClean="0"/>
            </a:p>
            <a:p>
              <a:pPr algn="ctr"/>
              <a:r>
                <a:rPr lang="ko-KR" altLang="en-US" b="1" dirty="0" smtClean="0"/>
                <a:t>서버와</a:t>
              </a:r>
              <a:r>
                <a:rPr lang="en-US" altLang="ko-KR" b="1" dirty="0"/>
                <a:t> </a:t>
              </a:r>
              <a:r>
                <a:rPr lang="ko-KR" altLang="en-US" b="1" smtClean="0"/>
                <a:t>가구 객체 공유</a:t>
              </a:r>
              <a:endParaRPr lang="ko-KR" altLang="en-US" b="1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1526506" y="1815524"/>
            <a:ext cx="251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6AC3F0"/>
                </a:solidFill>
              </a:rPr>
              <a:t>Smart device</a:t>
            </a:r>
            <a:endParaRPr lang="ko-KR" altLang="en-US" sz="2000" b="1" dirty="0">
              <a:solidFill>
                <a:srgbClr val="6AC3F0"/>
              </a:solidFill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5673588" y="2393629"/>
            <a:ext cx="3096037" cy="1976284"/>
            <a:chOff x="6205553" y="4503385"/>
            <a:chExt cx="3096037" cy="1976284"/>
          </a:xfrm>
        </p:grpSpPr>
        <p:grpSp>
          <p:nvGrpSpPr>
            <p:cNvPr id="64" name="그룹 63"/>
            <p:cNvGrpSpPr/>
            <p:nvPr/>
          </p:nvGrpSpPr>
          <p:grpSpPr>
            <a:xfrm>
              <a:off x="6205553" y="4503385"/>
              <a:ext cx="3096037" cy="1976284"/>
              <a:chOff x="5043948" y="4055806"/>
              <a:chExt cx="3725677" cy="1976284"/>
            </a:xfrm>
          </p:grpSpPr>
          <p:sp>
            <p:nvSpPr>
              <p:cNvPr id="67" name="모서리가 둥근 직사각형 66"/>
              <p:cNvSpPr/>
              <p:nvPr/>
            </p:nvSpPr>
            <p:spPr>
              <a:xfrm>
                <a:off x="5043948" y="4055806"/>
                <a:ext cx="3725677" cy="1976284"/>
              </a:xfrm>
              <a:prstGeom prst="roundRect">
                <a:avLst/>
              </a:prstGeom>
              <a:solidFill>
                <a:srgbClr val="F8BB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5235677" y="4660490"/>
                <a:ext cx="3342218" cy="11061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6446934" y="4592812"/>
              <a:ext cx="25134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/>
                <a:t>Server</a:t>
              </a:r>
              <a:endParaRPr lang="ko-KR" altLang="en-US" sz="20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469671" y="5484013"/>
              <a:ext cx="25134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/>
                <a:t>가구의 크기 공유</a:t>
              </a:r>
              <a:endParaRPr lang="en-US" altLang="ko-KR" b="1" dirty="0" smtClean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37" y="2203780"/>
            <a:ext cx="2067063" cy="2067063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04" y="4496906"/>
            <a:ext cx="2067063" cy="206706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9381109" y="5209737"/>
            <a:ext cx="2513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Vuforia</a:t>
            </a:r>
            <a:endParaRPr lang="en-US" altLang="ko-KR" b="1" dirty="0" smtClean="0"/>
          </a:p>
          <a:p>
            <a:pPr algn="ctr"/>
            <a:r>
              <a:rPr lang="en-US" altLang="ko-KR" b="1" dirty="0" smtClean="0"/>
              <a:t>Cloud</a:t>
            </a:r>
          </a:p>
          <a:p>
            <a:pPr algn="ctr"/>
            <a:r>
              <a:rPr lang="en-US" altLang="ko-KR" b="1" dirty="0" smtClean="0"/>
              <a:t>Server</a:t>
            </a:r>
            <a:endParaRPr lang="ko-KR" alt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9420242" y="6226388"/>
            <a:ext cx="251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/>
              <a:t>마커</a:t>
            </a:r>
            <a:r>
              <a:rPr lang="ko-KR" altLang="en-US" b="1" dirty="0" smtClean="0"/>
              <a:t> 이미지 저장</a:t>
            </a:r>
            <a:endParaRPr lang="en-US" altLang="ko-KR" b="1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9381109" y="2903991"/>
            <a:ext cx="2513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Firebase</a:t>
            </a:r>
          </a:p>
          <a:p>
            <a:pPr algn="ctr"/>
            <a:endParaRPr lang="ko-KR" altLang="en-US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9420242" y="3733698"/>
            <a:ext cx="251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가구 데이터 저장</a:t>
            </a:r>
            <a:endParaRPr lang="ko-KR" altLang="en-US" b="1" dirty="0"/>
          </a:p>
        </p:txBody>
      </p:sp>
      <p:grpSp>
        <p:nvGrpSpPr>
          <p:cNvPr id="14" name="그룹 13"/>
          <p:cNvGrpSpPr/>
          <p:nvPr/>
        </p:nvGrpSpPr>
        <p:grpSpPr>
          <a:xfrm>
            <a:off x="8912334" y="5658751"/>
            <a:ext cx="507908" cy="271758"/>
            <a:chOff x="8912334" y="5658751"/>
            <a:chExt cx="507908" cy="271758"/>
          </a:xfrm>
        </p:grpSpPr>
        <p:cxnSp>
          <p:nvCxnSpPr>
            <p:cNvPr id="10" name="직선 화살표 연결선 9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그룹 74"/>
          <p:cNvGrpSpPr/>
          <p:nvPr/>
        </p:nvGrpSpPr>
        <p:grpSpPr>
          <a:xfrm>
            <a:off x="4849938" y="5614681"/>
            <a:ext cx="507908" cy="271758"/>
            <a:chOff x="8912334" y="5658751"/>
            <a:chExt cx="507908" cy="271758"/>
          </a:xfrm>
        </p:grpSpPr>
        <p:cxnSp>
          <p:nvCxnSpPr>
            <p:cNvPr id="76" name="직선 화살표 연결선 75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그룹 77"/>
          <p:cNvGrpSpPr/>
          <p:nvPr/>
        </p:nvGrpSpPr>
        <p:grpSpPr>
          <a:xfrm>
            <a:off x="4876582" y="3293121"/>
            <a:ext cx="507908" cy="271758"/>
            <a:chOff x="8912334" y="5658751"/>
            <a:chExt cx="507908" cy="271758"/>
          </a:xfrm>
        </p:grpSpPr>
        <p:cxnSp>
          <p:nvCxnSpPr>
            <p:cNvPr id="79" name="직선 화살표 연결선 78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/>
          <p:cNvGrpSpPr/>
          <p:nvPr/>
        </p:nvGrpSpPr>
        <p:grpSpPr>
          <a:xfrm>
            <a:off x="8932658" y="3200976"/>
            <a:ext cx="507908" cy="271758"/>
            <a:chOff x="8912334" y="5658751"/>
            <a:chExt cx="507908" cy="271758"/>
          </a:xfrm>
        </p:grpSpPr>
        <p:cxnSp>
          <p:nvCxnSpPr>
            <p:cNvPr id="82" name="직선 화살표 연결선 81"/>
            <p:cNvCxnSpPr/>
            <p:nvPr/>
          </p:nvCxnSpPr>
          <p:spPr>
            <a:xfrm flipH="1">
              <a:off x="8917757" y="5658751"/>
              <a:ext cx="463352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/>
            <p:cNvCxnSpPr/>
            <p:nvPr/>
          </p:nvCxnSpPr>
          <p:spPr>
            <a:xfrm>
              <a:off x="8912334" y="5930509"/>
              <a:ext cx="507908" cy="0"/>
            </a:xfrm>
            <a:prstGeom prst="straightConnector1">
              <a:avLst/>
            </a:prstGeom>
            <a:ln w="47625">
              <a:solidFill>
                <a:schemeClr val="tx1">
                  <a:lumMod val="85000"/>
                  <a:lumOff val="15000"/>
                </a:schemeClr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8752914" y="5293103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Marker</a:t>
            </a:r>
            <a:endParaRPr lang="ko-KR" alt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668076" y="5220519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Marker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679754" y="2882968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760446" y="2813285"/>
            <a:ext cx="98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592595" y="4468946"/>
            <a:ext cx="11301966" cy="0"/>
          </a:xfrm>
          <a:prstGeom prst="line">
            <a:avLst/>
          </a:prstGeom>
          <a:ln w="41275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3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9" name="그룹 88"/>
          <p:cNvGrpSpPr/>
          <p:nvPr/>
        </p:nvGrpSpPr>
        <p:grpSpPr>
          <a:xfrm>
            <a:off x="1743502" y="3056515"/>
            <a:ext cx="8704995" cy="1363888"/>
            <a:chOff x="1260695" y="2629357"/>
            <a:chExt cx="8704995" cy="1363888"/>
          </a:xfrm>
        </p:grpSpPr>
        <p:sp>
          <p:nvSpPr>
            <p:cNvPr id="90" name="직사각형 89"/>
            <p:cNvSpPr/>
            <p:nvPr/>
          </p:nvSpPr>
          <p:spPr>
            <a:xfrm>
              <a:off x="1260695" y="2629358"/>
              <a:ext cx="2405541" cy="1363887"/>
            </a:xfrm>
            <a:prstGeom prst="rect">
              <a:avLst/>
            </a:prstGeom>
            <a:no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err="1" smtClean="0">
                  <a:solidFill>
                    <a:schemeClr val="tx1"/>
                  </a:solidFill>
                </a:rPr>
                <a:t>MainMenu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4410422" y="2629357"/>
              <a:ext cx="2405541" cy="1363887"/>
            </a:xfrm>
            <a:prstGeom prst="rect">
              <a:avLst/>
            </a:prstGeom>
            <a:no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Measure</a:t>
              </a:r>
            </a:p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Furniture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7560149" y="2629357"/>
              <a:ext cx="2405541" cy="1363887"/>
            </a:xfrm>
            <a:prstGeom prst="rect">
              <a:avLst/>
            </a:prstGeom>
            <a:noFill/>
            <a:ln w="635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chemeClr val="tx1"/>
                  </a:solidFill>
                </a:rPr>
                <a:t>Furniture</a:t>
              </a:r>
              <a:endParaRPr lang="en-US" altLang="ko-KR" sz="2400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2400" b="1" dirty="0" smtClean="0">
                  <a:solidFill>
                    <a:schemeClr val="tx1"/>
                  </a:solidFill>
                </a:rPr>
                <a:t>Layout</a:t>
              </a:r>
              <a:endParaRPr lang="ko-KR" altLang="en-US" sz="2400" b="1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직선 화살표 연결선 92"/>
            <p:cNvCxnSpPr/>
            <p:nvPr/>
          </p:nvCxnSpPr>
          <p:spPr>
            <a:xfrm>
              <a:off x="3817620" y="3311300"/>
              <a:ext cx="47244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화살표 연결선 93"/>
            <p:cNvCxnSpPr/>
            <p:nvPr/>
          </p:nvCxnSpPr>
          <p:spPr>
            <a:xfrm>
              <a:off x="6972300" y="3311300"/>
              <a:ext cx="472440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403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873" t="14332" r="10256" b="16124"/>
          <a:stretch/>
        </p:blipFill>
        <p:spPr>
          <a:xfrm>
            <a:off x="932290" y="1288356"/>
            <a:ext cx="10778210" cy="5034445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15"/>
          <p:cNvGrpSpPr/>
          <p:nvPr/>
        </p:nvGrpSpPr>
        <p:grpSpPr>
          <a:xfrm>
            <a:off x="1298273" y="5230090"/>
            <a:ext cx="2860798" cy="338554"/>
            <a:chOff x="-1399447" y="4112490"/>
            <a:chExt cx="2860798" cy="338554"/>
          </a:xfrm>
        </p:grpSpPr>
        <p:sp>
          <p:nvSpPr>
            <p:cNvPr id="17" name="직사각형 16"/>
            <p:cNvSpPr/>
            <p:nvPr/>
          </p:nvSpPr>
          <p:spPr>
            <a:xfrm>
              <a:off x="-1399447" y="4156928"/>
              <a:ext cx="249678" cy="249678"/>
            </a:xfrm>
            <a:prstGeom prst="rect">
              <a:avLst/>
            </a:prstGeom>
            <a:solidFill>
              <a:srgbClr val="FFAD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149769" y="4112490"/>
              <a:ext cx="2611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API</a:t>
              </a:r>
              <a:endPara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98273" y="5613082"/>
            <a:ext cx="2860798" cy="338554"/>
            <a:chOff x="-1399447" y="4112490"/>
            <a:chExt cx="2860798" cy="338554"/>
          </a:xfrm>
        </p:grpSpPr>
        <p:sp>
          <p:nvSpPr>
            <p:cNvPr id="24" name="직사각형 23"/>
            <p:cNvSpPr/>
            <p:nvPr/>
          </p:nvSpPr>
          <p:spPr>
            <a:xfrm>
              <a:off x="-1399447" y="4156928"/>
              <a:ext cx="249678" cy="249678"/>
            </a:xfrm>
            <a:prstGeom prst="rect">
              <a:avLst/>
            </a:prstGeom>
            <a:solidFill>
              <a:srgbClr val="D1F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1149769" y="4112490"/>
              <a:ext cx="2611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구현</a:t>
              </a:r>
              <a:endPara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298273" y="6012653"/>
            <a:ext cx="2860798" cy="338554"/>
            <a:chOff x="-1399447" y="4112490"/>
            <a:chExt cx="2860798" cy="338554"/>
          </a:xfrm>
        </p:grpSpPr>
        <p:sp>
          <p:nvSpPr>
            <p:cNvPr id="27" name="직사각형 26"/>
            <p:cNvSpPr/>
            <p:nvPr/>
          </p:nvSpPr>
          <p:spPr>
            <a:xfrm>
              <a:off x="-1399447" y="4156928"/>
              <a:ext cx="249678" cy="249678"/>
            </a:xfrm>
            <a:prstGeom prst="rect">
              <a:avLst/>
            </a:prstGeom>
            <a:solidFill>
              <a:srgbClr val="E2E2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1149769" y="4112490"/>
              <a:ext cx="26111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미구현</a:t>
              </a:r>
              <a:endParaRPr lang="ko-KR" altLang="en-US" sz="16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10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MainMenu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49" y="2356419"/>
            <a:ext cx="5019782" cy="28236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98273" y="2951946"/>
            <a:ext cx="42186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각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scene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으로 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넘어가는 초기화면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827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MainMenu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651263"/>
              </p:ext>
            </p:extLst>
          </p:nvPr>
        </p:nvGraphicFramePr>
        <p:xfrm>
          <a:off x="5851555" y="2634180"/>
          <a:ext cx="6075187" cy="2448306"/>
        </p:xfrm>
        <a:graphic>
          <a:graphicData uri="http://schemas.openxmlformats.org/drawingml/2006/table">
            <a:tbl>
              <a:tblPr/>
              <a:tblGrid>
                <a:gridCol w="467312"/>
                <a:gridCol w="1567100"/>
                <a:gridCol w="929752"/>
                <a:gridCol w="3111023"/>
              </a:tblGrid>
              <a:tr h="16281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Application.LoadLevel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(</a:t>
                      </a: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sceneName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Scene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변환의 사용되는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메소드이다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92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Application.Quit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()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App</a:t>
                      </a:r>
                      <a:r>
                        <a:rPr lang="ko-KR" altLang="en-US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종료 </a:t>
                      </a:r>
                      <a:r>
                        <a:rPr lang="ko-KR" alt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메소드이다</a:t>
                      </a: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72175" y="23565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18333" t="21573" r="53750" b="49845"/>
          <a:stretch/>
        </p:blipFill>
        <p:spPr>
          <a:xfrm>
            <a:off x="579451" y="2420326"/>
            <a:ext cx="5006846" cy="27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2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9728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534803" y="1748837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개요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31" name="직선 연결선 30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목차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1026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36" name="직사각형 35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72" name="직사각형 71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298271" y="1888635"/>
            <a:ext cx="249678" cy="249678"/>
          </a:xfrm>
          <a:prstGeom prst="rect">
            <a:avLst/>
          </a:prstGeom>
          <a:solidFill>
            <a:srgbClr val="6AC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1298271" y="2328498"/>
            <a:ext cx="8029643" cy="523220"/>
            <a:chOff x="1298271" y="2328498"/>
            <a:chExt cx="8029643" cy="523220"/>
          </a:xfrm>
        </p:grpSpPr>
        <p:sp>
          <p:nvSpPr>
            <p:cNvPr id="46" name="TextBox 45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관련 제품 및 차별성</a:t>
              </a:r>
              <a:endParaRPr lang="ko-KR" altLang="en-US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1300315" y="2948658"/>
            <a:ext cx="8029643" cy="523220"/>
            <a:chOff x="1298271" y="2328498"/>
            <a:chExt cx="8029643" cy="523220"/>
          </a:xfrm>
        </p:grpSpPr>
        <p:sp>
          <p:nvSpPr>
            <p:cNvPr id="51" name="TextBox 50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구체적 기능 및 시나리오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298271" y="3572122"/>
            <a:ext cx="8029643" cy="523220"/>
            <a:chOff x="1298271" y="2328498"/>
            <a:chExt cx="8029643" cy="523220"/>
          </a:xfrm>
        </p:grpSpPr>
        <p:sp>
          <p:nvSpPr>
            <p:cNvPr id="54" name="TextBox 53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시스템 구성도</a:t>
              </a: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298271" y="4143506"/>
            <a:ext cx="8029643" cy="523220"/>
            <a:chOff x="1298271" y="2328498"/>
            <a:chExt cx="8029643" cy="523220"/>
          </a:xfrm>
        </p:grpSpPr>
        <p:sp>
          <p:nvSpPr>
            <p:cNvPr id="57" name="TextBox 56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시스템 </a:t>
              </a:r>
              <a:r>
                <a:rPr lang="ko-KR" altLang="en-US" sz="2800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설계</a:t>
              </a:r>
              <a:endParaRPr lang="ko-KR" altLang="en-US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9" name="그룹 58"/>
          <p:cNvGrpSpPr/>
          <p:nvPr/>
        </p:nvGrpSpPr>
        <p:grpSpPr>
          <a:xfrm>
            <a:off x="1298271" y="4763666"/>
            <a:ext cx="8029643" cy="523220"/>
            <a:chOff x="1298271" y="2328498"/>
            <a:chExt cx="8029643" cy="523220"/>
          </a:xfrm>
        </p:grpSpPr>
        <p:sp>
          <p:nvSpPr>
            <p:cNvPr id="60" name="TextBox 59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 환경</a:t>
              </a:r>
              <a:endParaRPr lang="ko-KR" altLang="en-US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1298271" y="5981297"/>
            <a:ext cx="8029643" cy="523220"/>
            <a:chOff x="1298271" y="2328498"/>
            <a:chExt cx="8029643" cy="523220"/>
          </a:xfrm>
        </p:grpSpPr>
        <p:sp>
          <p:nvSpPr>
            <p:cNvPr id="63" name="TextBox 62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참고 문헌 및 사이트</a:t>
              </a:r>
              <a:endParaRPr lang="ko-KR" altLang="en-US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1298271" y="5420633"/>
            <a:ext cx="8029643" cy="523220"/>
            <a:chOff x="1298271" y="2328498"/>
            <a:chExt cx="8029643" cy="523220"/>
          </a:xfrm>
        </p:grpSpPr>
        <p:sp>
          <p:nvSpPr>
            <p:cNvPr id="66" name="TextBox 65"/>
            <p:cNvSpPr txBox="1"/>
            <p:nvPr/>
          </p:nvSpPr>
          <p:spPr>
            <a:xfrm>
              <a:off x="1534803" y="2328498"/>
              <a:ext cx="77931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역할 분담 및 일정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298271" y="2468296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56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13" y="2356419"/>
            <a:ext cx="5019782" cy="28236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298273" y="3075735"/>
            <a:ext cx="50217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가구의 크기를 측정하고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</a:p>
          <a:p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 객체를 저장하는           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scene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11" y="2356419"/>
            <a:ext cx="5019784" cy="282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6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575" y="1584828"/>
            <a:ext cx="6900847" cy="491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22650" y="23860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3667" t="9145" r="27167" b="19398"/>
          <a:stretch/>
        </p:blipFill>
        <p:spPr>
          <a:xfrm>
            <a:off x="1953601" y="1476311"/>
            <a:ext cx="8382331" cy="543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22650" y="23860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423959"/>
              </p:ext>
            </p:extLst>
          </p:nvPr>
        </p:nvGraphicFramePr>
        <p:xfrm>
          <a:off x="1828800" y="1622484"/>
          <a:ext cx="8869679" cy="4820664"/>
        </p:xfrm>
        <a:graphic>
          <a:graphicData uri="http://schemas.openxmlformats.org/drawingml/2006/table">
            <a:tbl>
              <a:tblPr/>
              <a:tblGrid>
                <a:gridCol w="607981"/>
                <a:gridCol w="2038828"/>
                <a:gridCol w="1025313"/>
                <a:gridCol w="5197557"/>
              </a:tblGrid>
              <a:tr h="180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이름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구분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설명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4488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Input.touchConut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27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화면 상의 터치된 위치의 개수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예를 들어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손가락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개를 사용하여 터치 시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변수가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 되며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개를 사용하여 터치시 변수가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가 된다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7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Camera.main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메인 카메라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Camera.main.ScreenPointToRay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(new Vector3( float x, float y, float z));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화면안의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객체의 위치를 저장한다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 (Vector3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좌표가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Ray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맞는 지 체크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Input.GetTouch(int x)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Class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x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번째 터치된 점의 정보를 갖고 있는 클래스이다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Input.GetTouch(int x).position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x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번째 터치된 점의 위치 정보를 갖고 있는 변수이다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367213" y="17700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5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52" name="그룹 51"/>
          <p:cNvGrpSpPr/>
          <p:nvPr/>
        </p:nvGrpSpPr>
        <p:grpSpPr>
          <a:xfrm>
            <a:off x="1284905" y="2067606"/>
            <a:ext cx="9622187" cy="3828061"/>
            <a:chOff x="1259840" y="1566265"/>
            <a:chExt cx="9622187" cy="3828061"/>
          </a:xfrm>
        </p:grpSpPr>
        <p:grpSp>
          <p:nvGrpSpPr>
            <p:cNvPr id="58" name="그룹 57"/>
            <p:cNvGrpSpPr/>
            <p:nvPr/>
          </p:nvGrpSpPr>
          <p:grpSpPr>
            <a:xfrm>
              <a:off x="7376160" y="1571170"/>
              <a:ext cx="3505867" cy="3510280"/>
              <a:chOff x="3799840" y="889000"/>
              <a:chExt cx="3505867" cy="3510280"/>
            </a:xfrm>
          </p:grpSpPr>
          <p:grpSp>
            <p:nvGrpSpPr>
              <p:cNvPr id="117" name="그룹 116"/>
              <p:cNvGrpSpPr/>
              <p:nvPr/>
            </p:nvGrpSpPr>
            <p:grpSpPr>
              <a:xfrm>
                <a:off x="3799840" y="889000"/>
                <a:ext cx="3505867" cy="3510280"/>
                <a:chOff x="5006353" y="714915"/>
                <a:chExt cx="3505867" cy="3510280"/>
              </a:xfrm>
            </p:grpSpPr>
            <p:cxnSp>
              <p:nvCxnSpPr>
                <p:cNvPr id="138" name="직선 화살표 연결선 137"/>
                <p:cNvCxnSpPr/>
                <p:nvPr/>
              </p:nvCxnSpPr>
              <p:spPr>
                <a:xfrm flipV="1">
                  <a:off x="7345680" y="714915"/>
                  <a:ext cx="0" cy="23437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직선 화살표 연결선 138"/>
                <p:cNvCxnSpPr/>
                <p:nvPr/>
              </p:nvCxnSpPr>
              <p:spPr>
                <a:xfrm flipH="1">
                  <a:off x="5006353" y="3058655"/>
                  <a:ext cx="2339327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직선 화살표 연결선 139"/>
                <p:cNvCxnSpPr/>
                <p:nvPr/>
              </p:nvCxnSpPr>
              <p:spPr>
                <a:xfrm>
                  <a:off x="7345680" y="3058655"/>
                  <a:ext cx="1166540" cy="11665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8" name="그룹 117"/>
              <p:cNvGrpSpPr/>
              <p:nvPr/>
            </p:nvGrpSpPr>
            <p:grpSpPr>
              <a:xfrm>
                <a:off x="4257300" y="1644120"/>
                <a:ext cx="2465137" cy="2578785"/>
                <a:chOff x="7629778" y="1639943"/>
                <a:chExt cx="1492038" cy="1560824"/>
              </a:xfrm>
            </p:grpSpPr>
            <p:cxnSp>
              <p:nvCxnSpPr>
                <p:cNvPr id="123" name="직선 화살표 연결선 122"/>
                <p:cNvCxnSpPr/>
                <p:nvPr/>
              </p:nvCxnSpPr>
              <p:spPr>
                <a:xfrm rot="10800000" flipV="1">
                  <a:off x="9098181" y="2128187"/>
                  <a:ext cx="0" cy="107214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4" name="그룹 123"/>
                <p:cNvGrpSpPr/>
                <p:nvPr/>
              </p:nvGrpSpPr>
              <p:grpSpPr>
                <a:xfrm>
                  <a:off x="7629778" y="1639943"/>
                  <a:ext cx="1492038" cy="1560824"/>
                  <a:chOff x="7629778" y="1639943"/>
                  <a:chExt cx="1492038" cy="1560824"/>
                </a:xfrm>
              </p:grpSpPr>
              <p:grpSp>
                <p:nvGrpSpPr>
                  <p:cNvPr id="125" name="그룹 124"/>
                  <p:cNvGrpSpPr/>
                  <p:nvPr/>
                </p:nvGrpSpPr>
                <p:grpSpPr>
                  <a:xfrm>
                    <a:off x="7650810" y="1646520"/>
                    <a:ext cx="1471006" cy="1554247"/>
                    <a:chOff x="6492240" y="2133377"/>
                    <a:chExt cx="1269505" cy="1341343"/>
                  </a:xfrm>
                </p:grpSpPr>
                <p:cxnSp>
                  <p:nvCxnSpPr>
                    <p:cNvPr id="135" name="직선 화살표 연결선 134"/>
                    <p:cNvCxnSpPr/>
                    <p:nvPr/>
                  </p:nvCxnSpPr>
                  <p:spPr>
                    <a:xfrm flipV="1">
                      <a:off x="7345680" y="2133377"/>
                      <a:ext cx="0" cy="925278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" name="직선 화살표 연결선 135"/>
                    <p:cNvCxnSpPr/>
                    <p:nvPr/>
                  </p:nvCxnSpPr>
                  <p:spPr>
                    <a:xfrm flipH="1">
                      <a:off x="6492240" y="3058655"/>
                      <a:ext cx="853440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" name="직선 화살표 연결선 136"/>
                    <p:cNvCxnSpPr/>
                    <p:nvPr/>
                  </p:nvCxnSpPr>
                  <p:spPr>
                    <a:xfrm>
                      <a:off x="7345680" y="3058655"/>
                      <a:ext cx="416065" cy="416065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6" name="그룹 125"/>
                  <p:cNvGrpSpPr/>
                  <p:nvPr/>
                </p:nvGrpSpPr>
                <p:grpSpPr>
                  <a:xfrm rot="10800000">
                    <a:off x="7629778" y="1639943"/>
                    <a:ext cx="1471006" cy="1554247"/>
                    <a:chOff x="6492240" y="2133377"/>
                    <a:chExt cx="1269505" cy="1341343"/>
                  </a:xfrm>
                </p:grpSpPr>
                <p:cxnSp>
                  <p:nvCxnSpPr>
                    <p:cNvPr id="132" name="직선 화살표 연결선 131"/>
                    <p:cNvCxnSpPr/>
                    <p:nvPr/>
                  </p:nvCxnSpPr>
                  <p:spPr>
                    <a:xfrm flipV="1">
                      <a:off x="7345680" y="2133377"/>
                      <a:ext cx="0" cy="925278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직선 화살표 연결선 132"/>
                    <p:cNvCxnSpPr/>
                    <p:nvPr/>
                  </p:nvCxnSpPr>
                  <p:spPr>
                    <a:xfrm flipH="1">
                      <a:off x="6492240" y="3058655"/>
                      <a:ext cx="853440" cy="0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직선 화살표 연결선 133"/>
                    <p:cNvCxnSpPr/>
                    <p:nvPr/>
                  </p:nvCxnSpPr>
                  <p:spPr>
                    <a:xfrm>
                      <a:off x="7345680" y="3058655"/>
                      <a:ext cx="416065" cy="416065"/>
                    </a:xfrm>
                    <a:prstGeom prst="straightConnector1">
                      <a:avLst/>
                    </a:prstGeom>
                    <a:ln w="25400">
                      <a:solidFill>
                        <a:schemeClr val="tx1"/>
                      </a:solidFill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7" name="직선 화살표 연결선 126"/>
                  <p:cNvCxnSpPr/>
                  <p:nvPr/>
                </p:nvCxnSpPr>
                <p:spPr>
                  <a:xfrm>
                    <a:off x="7641260" y="2718224"/>
                    <a:ext cx="482105" cy="482105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화살표 연결선 127"/>
                  <p:cNvCxnSpPr/>
                  <p:nvPr/>
                </p:nvCxnSpPr>
                <p:spPr>
                  <a:xfrm rot="10800000">
                    <a:off x="8615077" y="1645331"/>
                    <a:ext cx="482105" cy="482105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화살표 연결선 128"/>
                  <p:cNvCxnSpPr/>
                  <p:nvPr/>
                </p:nvCxnSpPr>
                <p:spPr>
                  <a:xfrm rot="10800000" flipH="1">
                    <a:off x="7641260" y="1646520"/>
                    <a:ext cx="988901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0" name="직선 화살표 연결선 129"/>
                  <p:cNvCxnSpPr/>
                  <p:nvPr/>
                </p:nvCxnSpPr>
                <p:spPr>
                  <a:xfrm rot="10800000" flipH="1">
                    <a:off x="8123365" y="3193540"/>
                    <a:ext cx="988901" cy="0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직선 화살표 연결선 130"/>
                  <p:cNvCxnSpPr/>
                  <p:nvPr/>
                </p:nvCxnSpPr>
                <p:spPr>
                  <a:xfrm rot="10800000" flipV="1">
                    <a:off x="7644919" y="1646520"/>
                    <a:ext cx="0" cy="1072142"/>
                  </a:xfrm>
                  <a:prstGeom prst="straightConnector1">
                    <a:avLst/>
                  </a:prstGeom>
                  <a:ln w="25400">
                    <a:solidFill>
                      <a:schemeClr val="tx1"/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19" name="타원 118"/>
              <p:cNvSpPr/>
              <p:nvPr/>
            </p:nvSpPr>
            <p:spPr>
              <a:xfrm>
                <a:off x="5789146" y="1547977"/>
                <a:ext cx="201168" cy="2011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타원 119"/>
              <p:cNvSpPr/>
              <p:nvPr/>
            </p:nvSpPr>
            <p:spPr>
              <a:xfrm>
                <a:off x="5817681" y="3313394"/>
                <a:ext cx="201168" cy="2011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1" name="타원 120"/>
              <p:cNvSpPr/>
              <p:nvPr/>
            </p:nvSpPr>
            <p:spPr>
              <a:xfrm>
                <a:off x="4199107" y="3326345"/>
                <a:ext cx="201168" cy="2011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타원 121"/>
              <p:cNvSpPr/>
              <p:nvPr/>
            </p:nvSpPr>
            <p:spPr>
              <a:xfrm>
                <a:off x="6581153" y="4097529"/>
                <a:ext cx="201168" cy="20116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1259840" y="1566265"/>
              <a:ext cx="3505867" cy="3510280"/>
              <a:chOff x="5006353" y="714915"/>
              <a:chExt cx="3505867" cy="3510280"/>
            </a:xfrm>
          </p:grpSpPr>
          <p:cxnSp>
            <p:nvCxnSpPr>
              <p:cNvPr id="114" name="직선 화살표 연결선 113"/>
              <p:cNvCxnSpPr/>
              <p:nvPr/>
            </p:nvCxnSpPr>
            <p:spPr>
              <a:xfrm flipV="1">
                <a:off x="7345680" y="714915"/>
                <a:ext cx="0" cy="23437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/>
              <p:cNvCxnSpPr/>
              <p:nvPr/>
            </p:nvCxnSpPr>
            <p:spPr>
              <a:xfrm flipH="1">
                <a:off x="5006353" y="3058655"/>
                <a:ext cx="233932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화살표 연결선 115"/>
              <p:cNvCxnSpPr/>
              <p:nvPr/>
            </p:nvCxnSpPr>
            <p:spPr>
              <a:xfrm>
                <a:off x="7345680" y="3058655"/>
                <a:ext cx="1166540" cy="1166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직선 화살표 연결선 59"/>
            <p:cNvCxnSpPr/>
            <p:nvPr/>
          </p:nvCxnSpPr>
          <p:spPr>
            <a:xfrm flipH="1">
              <a:off x="4143387" y="3007360"/>
              <a:ext cx="606541" cy="189208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3385907" y="2332251"/>
              <a:ext cx="0" cy="17713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/>
            <p:nvPr/>
          </p:nvCxnSpPr>
          <p:spPr>
            <a:xfrm flipH="1">
              <a:off x="1752049" y="4103639"/>
              <a:ext cx="16338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/>
            <p:nvPr/>
          </p:nvCxnSpPr>
          <p:spPr>
            <a:xfrm>
              <a:off x="3385907" y="4103639"/>
              <a:ext cx="796530" cy="7965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/>
            <p:nvPr/>
          </p:nvCxnSpPr>
          <p:spPr>
            <a:xfrm flipH="1">
              <a:off x="1580066" y="2619318"/>
              <a:ext cx="711497" cy="277500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/>
            <p:nvPr/>
          </p:nvCxnSpPr>
          <p:spPr>
            <a:xfrm>
              <a:off x="2300570" y="2619319"/>
              <a:ext cx="2455403" cy="41417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/>
            <p:nvPr/>
          </p:nvCxnSpPr>
          <p:spPr>
            <a:xfrm flipH="1" flipV="1">
              <a:off x="1717300" y="2321386"/>
              <a:ext cx="573537" cy="2979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/>
            <p:nvPr/>
          </p:nvCxnSpPr>
          <p:spPr>
            <a:xfrm flipH="1">
              <a:off x="1566165" y="4102915"/>
              <a:ext cx="170105" cy="129141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/>
            <p:nvPr/>
          </p:nvCxnSpPr>
          <p:spPr>
            <a:xfrm flipH="1" flipV="1">
              <a:off x="3345207" y="2330288"/>
              <a:ext cx="1388380" cy="6923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/>
            <p:nvPr/>
          </p:nvCxnSpPr>
          <p:spPr>
            <a:xfrm rot="10800000" flipH="1">
              <a:off x="1736270" y="2332251"/>
              <a:ext cx="1633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/>
            <p:nvPr/>
          </p:nvCxnSpPr>
          <p:spPr>
            <a:xfrm flipV="1">
              <a:off x="1546683" y="4888230"/>
              <a:ext cx="2619976" cy="50609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/>
            <p:nvPr/>
          </p:nvCxnSpPr>
          <p:spPr>
            <a:xfrm rot="10800000" flipV="1">
              <a:off x="1742316" y="2332251"/>
              <a:ext cx="0" cy="17713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타원 108"/>
            <p:cNvSpPr/>
            <p:nvPr/>
          </p:nvSpPr>
          <p:spPr>
            <a:xfrm>
              <a:off x="3249146" y="2225242"/>
              <a:ext cx="201168" cy="201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타원 109"/>
            <p:cNvSpPr/>
            <p:nvPr/>
          </p:nvSpPr>
          <p:spPr>
            <a:xfrm>
              <a:off x="3277681" y="3990659"/>
              <a:ext cx="201168" cy="201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타원 110"/>
            <p:cNvSpPr/>
            <p:nvPr/>
          </p:nvSpPr>
          <p:spPr>
            <a:xfrm>
              <a:off x="1659107" y="4003610"/>
              <a:ext cx="201168" cy="201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타원 111"/>
            <p:cNvSpPr/>
            <p:nvPr/>
          </p:nvSpPr>
          <p:spPr>
            <a:xfrm>
              <a:off x="4041153" y="4774794"/>
              <a:ext cx="201168" cy="201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오른쪽 화살표 112"/>
            <p:cNvSpPr/>
            <p:nvPr/>
          </p:nvSpPr>
          <p:spPr>
            <a:xfrm>
              <a:off x="5405120" y="3576320"/>
              <a:ext cx="934720" cy="442337"/>
            </a:xfrm>
            <a:prstGeom prst="rightArrow">
              <a:avLst/>
            </a:prstGeom>
            <a:solidFill>
              <a:srgbClr val="0070C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55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MeasureFurniture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422650" y="238601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1673089" y="1490627"/>
            <a:ext cx="9064927" cy="5112462"/>
            <a:chOff x="3296920" y="1562100"/>
            <a:chExt cx="7066280" cy="3985260"/>
          </a:xfrm>
        </p:grpSpPr>
        <p:grpSp>
          <p:nvGrpSpPr>
            <p:cNvPr id="65" name="그룹 64"/>
            <p:cNvGrpSpPr/>
            <p:nvPr/>
          </p:nvGrpSpPr>
          <p:grpSpPr>
            <a:xfrm>
              <a:off x="3296920" y="2702560"/>
              <a:ext cx="797560" cy="1422400"/>
              <a:chOff x="3454400" y="2870200"/>
              <a:chExt cx="797560" cy="1422400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3672840" y="2870200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97" name="직선 연결선 96"/>
              <p:cNvCxnSpPr/>
              <p:nvPr/>
            </p:nvCxnSpPr>
            <p:spPr>
              <a:xfrm>
                <a:off x="3855720" y="3235960"/>
                <a:ext cx="0" cy="579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/>
              <p:cNvCxnSpPr/>
              <p:nvPr/>
            </p:nvCxnSpPr>
            <p:spPr>
              <a:xfrm flipH="1">
                <a:off x="3581400" y="3815080"/>
                <a:ext cx="274320" cy="4775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/>
              <p:cNvCxnSpPr/>
              <p:nvPr/>
            </p:nvCxnSpPr>
            <p:spPr>
              <a:xfrm>
                <a:off x="3855720" y="3815080"/>
                <a:ext cx="254000" cy="4775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/>
              <p:cNvCxnSpPr/>
              <p:nvPr/>
            </p:nvCxnSpPr>
            <p:spPr>
              <a:xfrm>
                <a:off x="3454400" y="3393440"/>
                <a:ext cx="7975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직사각형 65"/>
            <p:cNvSpPr/>
            <p:nvPr/>
          </p:nvSpPr>
          <p:spPr>
            <a:xfrm>
              <a:off x="4102102" y="1562100"/>
              <a:ext cx="5880098" cy="39852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138920" y="1562100"/>
              <a:ext cx="1224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Burniture</a:t>
              </a:r>
              <a:endParaRPr lang="ko-KR" altLang="en-US" sz="14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4866640" y="186987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마커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촬영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69" name="직선 화살표 연결선 68"/>
            <p:cNvCxnSpPr>
              <a:stCxn id="72" idx="2"/>
              <a:endCxn id="68" idx="6"/>
            </p:cNvCxnSpPr>
            <p:nvPr/>
          </p:nvCxnSpPr>
          <p:spPr>
            <a:xfrm flipH="1">
              <a:off x="5831840" y="2094449"/>
              <a:ext cx="10642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994401" y="1832839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1" name="직선 연결선 70"/>
            <p:cNvCxnSpPr>
              <a:endCxn id="68" idx="2"/>
            </p:cNvCxnSpPr>
            <p:nvPr/>
          </p:nvCxnSpPr>
          <p:spPr>
            <a:xfrm flipV="1">
              <a:off x="4094480" y="2094449"/>
              <a:ext cx="772160" cy="11313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타원 71"/>
            <p:cNvSpPr/>
            <p:nvPr/>
          </p:nvSpPr>
          <p:spPr>
            <a:xfrm>
              <a:off x="6896098" y="186987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마커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인식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3" name="직선 화살표 연결선 72"/>
            <p:cNvCxnSpPr>
              <a:stCxn id="72" idx="6"/>
              <a:endCxn id="75" idx="2"/>
            </p:cNvCxnSpPr>
            <p:nvPr/>
          </p:nvCxnSpPr>
          <p:spPr>
            <a:xfrm>
              <a:off x="7861298" y="2094449"/>
              <a:ext cx="1049019" cy="1165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8008620" y="1832839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&lt;&lt;include&gt;&gt;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5" name="타원 74"/>
            <p:cNvSpPr/>
            <p:nvPr/>
          </p:nvSpPr>
          <p:spPr>
            <a:xfrm>
              <a:off x="8910317" y="1881532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생성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6" name="타원 75"/>
            <p:cNvSpPr/>
            <p:nvPr/>
          </p:nvSpPr>
          <p:spPr>
            <a:xfrm>
              <a:off x="4836160" y="294429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조작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7" name="타원 76"/>
            <p:cNvSpPr/>
            <p:nvPr/>
          </p:nvSpPr>
          <p:spPr>
            <a:xfrm>
              <a:off x="6896098" y="336085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크기 조절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78" name="타원 77"/>
            <p:cNvSpPr/>
            <p:nvPr/>
          </p:nvSpPr>
          <p:spPr>
            <a:xfrm>
              <a:off x="6892286" y="2495154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회전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79" name="직선 화살표 연결선 78"/>
            <p:cNvCxnSpPr>
              <a:endCxn id="76" idx="6"/>
            </p:cNvCxnSpPr>
            <p:nvPr/>
          </p:nvCxnSpPr>
          <p:spPr>
            <a:xfrm flipH="1">
              <a:off x="5801360" y="2781746"/>
              <a:ext cx="1043935" cy="38712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958842" y="2626797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81" name="직선 화살표 연결선 80"/>
            <p:cNvCxnSpPr>
              <a:stCxn id="77" idx="2"/>
              <a:endCxn id="76" idx="6"/>
            </p:cNvCxnSpPr>
            <p:nvPr/>
          </p:nvCxnSpPr>
          <p:spPr>
            <a:xfrm flipH="1" flipV="1">
              <a:off x="5801360" y="3168869"/>
              <a:ext cx="1094738" cy="41656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5939786" y="3489206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83" name="직선 연결선 82"/>
            <p:cNvCxnSpPr>
              <a:endCxn id="76" idx="2"/>
            </p:cNvCxnSpPr>
            <p:nvPr/>
          </p:nvCxnSpPr>
          <p:spPr>
            <a:xfrm flipV="1">
              <a:off x="4094480" y="3168869"/>
              <a:ext cx="741680" cy="569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>
              <a:endCxn id="86" idx="2"/>
            </p:cNvCxnSpPr>
            <p:nvPr/>
          </p:nvCxnSpPr>
          <p:spPr>
            <a:xfrm>
              <a:off x="7861298" y="3585429"/>
              <a:ext cx="104901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008620" y="3323819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&lt;&lt;include&gt;&gt;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86" name="타원 85"/>
            <p:cNvSpPr/>
            <p:nvPr/>
          </p:nvSpPr>
          <p:spPr>
            <a:xfrm>
              <a:off x="8910317" y="336085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객체크기 표시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87" name="직선 연결선 86"/>
            <p:cNvCxnSpPr>
              <a:endCxn id="88" idx="2"/>
            </p:cNvCxnSpPr>
            <p:nvPr/>
          </p:nvCxnSpPr>
          <p:spPr>
            <a:xfrm>
              <a:off x="4102102" y="3225800"/>
              <a:ext cx="708662" cy="146260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타원 87"/>
            <p:cNvSpPr/>
            <p:nvPr/>
          </p:nvSpPr>
          <p:spPr>
            <a:xfrm>
              <a:off x="4810764" y="4463838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저장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89" name="직선 화살표 연결선 88"/>
            <p:cNvCxnSpPr>
              <a:stCxn id="91" idx="2"/>
              <a:endCxn id="88" idx="6"/>
            </p:cNvCxnSpPr>
            <p:nvPr/>
          </p:nvCxnSpPr>
          <p:spPr>
            <a:xfrm flipH="1">
              <a:off x="5775964" y="4672132"/>
              <a:ext cx="1135378" cy="16278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6054092" y="4432530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6911342" y="4447560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외부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DB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</a:t>
              </a:r>
              <a:r>
                <a:rPr lang="ko-KR" altLang="en-US" sz="1200" dirty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저장</a:t>
              </a:r>
            </a:p>
          </p:txBody>
        </p:sp>
        <p:cxnSp>
          <p:nvCxnSpPr>
            <p:cNvPr id="92" name="직선 화살표 연결선 91"/>
            <p:cNvCxnSpPr>
              <a:stCxn id="94" idx="2"/>
              <a:endCxn id="88" idx="6"/>
            </p:cNvCxnSpPr>
            <p:nvPr/>
          </p:nvCxnSpPr>
          <p:spPr>
            <a:xfrm flipH="1" flipV="1">
              <a:off x="5775964" y="4688410"/>
              <a:ext cx="1125855" cy="550744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5949319" y="5039988"/>
              <a:ext cx="9525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4" name="타원 93"/>
            <p:cNvSpPr/>
            <p:nvPr/>
          </p:nvSpPr>
          <p:spPr>
            <a:xfrm>
              <a:off x="6901819" y="5014582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내부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DB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저장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450590" y="2444680"/>
              <a:ext cx="952500" cy="239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사용자</a:t>
              </a:r>
              <a:endParaRPr lang="ko-KR" altLang="en-US" sz="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4861510" y="3787423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자동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교정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cxnSp>
        <p:nvCxnSpPr>
          <p:cNvPr id="62" name="직선 연결선 61"/>
          <p:cNvCxnSpPr>
            <a:endCxn id="60" idx="2"/>
          </p:cNvCxnSpPr>
          <p:nvPr/>
        </p:nvCxnSpPr>
        <p:spPr>
          <a:xfrm>
            <a:off x="2691344" y="3631519"/>
            <a:ext cx="988868" cy="100193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V="1">
            <a:off x="4933079" y="4289295"/>
            <a:ext cx="4006289" cy="344162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219772" y="4328242"/>
            <a:ext cx="1221908" cy="27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&lt;&lt;include&gt;&gt;</a:t>
            </a:r>
            <a:endParaRPr lang="ko-KR" altLang="en-US" sz="8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813" y="2572826"/>
            <a:ext cx="4876800" cy="27432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98273" y="3075735"/>
            <a:ext cx="50217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객체를 불러와 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  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배치하는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scene</a:t>
            </a:r>
          </a:p>
        </p:txBody>
      </p:sp>
    </p:spTree>
    <p:extLst>
      <p:ext uri="{BB962C8B-B14F-4D97-AF65-F5344CB8AC3E}">
        <p14:creationId xmlns:p14="http://schemas.microsoft.com/office/powerpoint/2010/main" val="359839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864" y="1489964"/>
            <a:ext cx="583227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9966" t="15638" r="50206" b="36098"/>
          <a:stretch/>
        </p:blipFill>
        <p:spPr>
          <a:xfrm>
            <a:off x="1838960" y="1457623"/>
            <a:ext cx="8656320" cy="509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99536"/>
              </p:ext>
            </p:extLst>
          </p:nvPr>
        </p:nvGraphicFramePr>
        <p:xfrm>
          <a:off x="1828800" y="1622484"/>
          <a:ext cx="8869679" cy="4820664"/>
        </p:xfrm>
        <a:graphic>
          <a:graphicData uri="http://schemas.openxmlformats.org/drawingml/2006/table">
            <a:tbl>
              <a:tblPr/>
              <a:tblGrid>
                <a:gridCol w="607981"/>
                <a:gridCol w="2038828"/>
                <a:gridCol w="1025313"/>
                <a:gridCol w="5197557"/>
              </a:tblGrid>
              <a:tr h="18082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이름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구분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설명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44884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Input.touchConut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marR="0" indent="-1270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화면 상의 터치된 위치의 개수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예를 들어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손가락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개를 사용하여 터치 시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변수가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이 되며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, 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개를 사용하여 터치시 변수가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가 된다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7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Camera.main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메인 카메라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14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Camera.main.ScreenPointToRay</a:t>
                      </a: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(new Vector3( float x, float y, float z));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method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화면안의 객체의 위치를 저장한다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 (Vector3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좌표가 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Ray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맞는 지 체크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Input.GetTouch(int x)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Class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x</a:t>
                      </a: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번째 터치된 점의 정보를 갖고 있는 클래스이다</a:t>
                      </a:r>
                      <a:r>
                        <a:rPr lang="en-US" altLang="ko-KR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4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 smtClean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Input.GetTouch(int x).position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Variable</a:t>
                      </a: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x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번째 터치된 점의 위치 정보를 갖고 있는 변수이다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marL="41879" marR="41879" marT="11578" marB="1157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8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109553" y="186737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0" name="직사각형 49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개발개요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58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그룹 30"/>
          <p:cNvGrpSpPr/>
          <p:nvPr/>
        </p:nvGrpSpPr>
        <p:grpSpPr>
          <a:xfrm>
            <a:off x="8553837" y="2910059"/>
            <a:ext cx="4936436" cy="4919866"/>
            <a:chOff x="7666379" y="2087219"/>
            <a:chExt cx="4936436" cy="4919866"/>
          </a:xfrm>
        </p:grpSpPr>
        <p:sp>
          <p:nvSpPr>
            <p:cNvPr id="32" name="직사각형 31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98273" y="2378753"/>
            <a:ext cx="10412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단순한 배치가 아니라 전기 콘센트 위치도 고려 해줘야 함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복잡한 가구도 배치가 가능 해야 함</a:t>
            </a: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통한 가구 크기의 정확성을 높일 필요가 있음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차원 공간에서 가구 오브젝트를 자동으로 인식 할 수 있도록 접근 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98273" y="1678721"/>
            <a:ext cx="2743476" cy="523220"/>
            <a:chOff x="1298273" y="1678721"/>
            <a:chExt cx="2743476" cy="523220"/>
          </a:xfrm>
        </p:grpSpPr>
        <p:sp>
          <p:nvSpPr>
            <p:cNvPr id="20" name="TextBox 19"/>
            <p:cNvSpPr txBox="1"/>
            <p:nvPr/>
          </p:nvSpPr>
          <p:spPr>
            <a:xfrm>
              <a:off x="1547951" y="1678721"/>
              <a:ext cx="249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지적사항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850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28519" y="-710075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1298273" y="1688102"/>
            <a:ext cx="9652950" cy="4811975"/>
            <a:chOff x="3296920" y="1562100"/>
            <a:chExt cx="7066280" cy="3985260"/>
          </a:xfrm>
        </p:grpSpPr>
        <p:grpSp>
          <p:nvGrpSpPr>
            <p:cNvPr id="17" name="그룹 16"/>
            <p:cNvGrpSpPr/>
            <p:nvPr/>
          </p:nvGrpSpPr>
          <p:grpSpPr>
            <a:xfrm>
              <a:off x="3296920" y="2702560"/>
              <a:ext cx="797560" cy="1422400"/>
              <a:chOff x="3454400" y="2870200"/>
              <a:chExt cx="797560" cy="1422400"/>
            </a:xfrm>
          </p:grpSpPr>
          <p:sp>
            <p:nvSpPr>
              <p:cNvPr id="58" name="타원 57"/>
              <p:cNvSpPr/>
              <p:nvPr/>
            </p:nvSpPr>
            <p:spPr>
              <a:xfrm>
                <a:off x="3672840" y="2870200"/>
                <a:ext cx="365760" cy="36576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  <p:cxnSp>
            <p:nvCxnSpPr>
              <p:cNvPr id="59" name="직선 연결선 58"/>
              <p:cNvCxnSpPr/>
              <p:nvPr/>
            </p:nvCxnSpPr>
            <p:spPr>
              <a:xfrm>
                <a:off x="3855720" y="3235960"/>
                <a:ext cx="0" cy="579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/>
              <p:cNvCxnSpPr/>
              <p:nvPr/>
            </p:nvCxnSpPr>
            <p:spPr>
              <a:xfrm flipH="1">
                <a:off x="3581400" y="3815080"/>
                <a:ext cx="274320" cy="4775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/>
              <p:cNvCxnSpPr/>
              <p:nvPr/>
            </p:nvCxnSpPr>
            <p:spPr>
              <a:xfrm>
                <a:off x="3855720" y="3815080"/>
                <a:ext cx="254000" cy="4775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>
                <a:off x="3454400" y="3393440"/>
                <a:ext cx="79756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/>
            <p:cNvSpPr/>
            <p:nvPr/>
          </p:nvSpPr>
          <p:spPr>
            <a:xfrm>
              <a:off x="4102101" y="1562100"/>
              <a:ext cx="5880099" cy="398526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138920" y="1562100"/>
              <a:ext cx="1224280" cy="3058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err="1" smtClean="0">
                  <a:latin typeface="HY강B" panose="02030600000101010101" pitchFamily="18" charset="-127"/>
                  <a:ea typeface="HY강B" panose="02030600000101010101" pitchFamily="18" charset="-127"/>
                </a:rPr>
                <a:t>Burniture</a:t>
              </a:r>
              <a:endParaRPr lang="ko-KR" altLang="en-US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4866640" y="186987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마커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촬영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25" name="직선 화살표 연결선 24"/>
            <p:cNvCxnSpPr>
              <a:stCxn id="30" idx="2"/>
              <a:endCxn id="24" idx="6"/>
            </p:cNvCxnSpPr>
            <p:nvPr/>
          </p:nvCxnSpPr>
          <p:spPr>
            <a:xfrm flipH="1" flipV="1">
              <a:off x="5831840" y="2094449"/>
              <a:ext cx="1115059" cy="564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994401" y="1832839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28" name="직선 연결선 27"/>
            <p:cNvCxnSpPr>
              <a:endCxn id="24" idx="2"/>
            </p:cNvCxnSpPr>
            <p:nvPr/>
          </p:nvCxnSpPr>
          <p:spPr>
            <a:xfrm flipV="1">
              <a:off x="4094480" y="2094449"/>
              <a:ext cx="772160" cy="113135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/>
            <p:cNvSpPr/>
            <p:nvPr/>
          </p:nvSpPr>
          <p:spPr>
            <a:xfrm>
              <a:off x="6946899" y="1875520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마커</a:t>
              </a:r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인식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31" name="직선 화살표 연결선 30"/>
            <p:cNvCxnSpPr>
              <a:stCxn id="30" idx="6"/>
              <a:endCxn id="33" idx="2"/>
            </p:cNvCxnSpPr>
            <p:nvPr/>
          </p:nvCxnSpPr>
          <p:spPr>
            <a:xfrm flipV="1">
              <a:off x="7912099" y="2094449"/>
              <a:ext cx="998218" cy="564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008620" y="1832839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&lt;&lt;include&gt;&gt;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8910317" y="186987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방 객체</a:t>
              </a:r>
              <a:endPara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생성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 flipV="1">
              <a:off x="4094480" y="3168869"/>
              <a:ext cx="741680" cy="5693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endCxn id="40" idx="2"/>
            </p:cNvCxnSpPr>
            <p:nvPr/>
          </p:nvCxnSpPr>
          <p:spPr>
            <a:xfrm>
              <a:off x="4102102" y="3225800"/>
              <a:ext cx="833117" cy="93076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/>
            <p:cNvSpPr/>
            <p:nvPr/>
          </p:nvSpPr>
          <p:spPr>
            <a:xfrm>
              <a:off x="4874262" y="2944297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방 객체</a:t>
              </a:r>
              <a:endPara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조작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37" name="직선 화살표 연결선 36"/>
            <p:cNvCxnSpPr/>
            <p:nvPr/>
          </p:nvCxnSpPr>
          <p:spPr>
            <a:xfrm flipH="1">
              <a:off x="5831840" y="3125505"/>
              <a:ext cx="106425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994401" y="2863895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6958963" y="2920932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방 객체</a:t>
              </a:r>
              <a:endPara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크기 조절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4935219" y="3931989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객체 불러오기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41" name="직선 화살표 연결선 40"/>
            <p:cNvCxnSpPr>
              <a:stCxn id="43" idx="2"/>
            </p:cNvCxnSpPr>
            <p:nvPr/>
          </p:nvCxnSpPr>
          <p:spPr>
            <a:xfrm flipH="1">
              <a:off x="5882641" y="3770534"/>
              <a:ext cx="1064258" cy="31760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055359" y="3765299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6946899" y="3545961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외부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DB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조회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6970648" y="4090676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내부 </a:t>
              </a:r>
              <a:r>
                <a:rPr lang="en-US" altLang="ko-KR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DB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조회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45" name="직선 화살표 연결선 44"/>
            <p:cNvCxnSpPr>
              <a:stCxn id="44" idx="2"/>
              <a:endCxn id="40" idx="6"/>
            </p:cNvCxnSpPr>
            <p:nvPr/>
          </p:nvCxnSpPr>
          <p:spPr>
            <a:xfrm flipH="1" flipV="1">
              <a:off x="5900419" y="4156561"/>
              <a:ext cx="1070229" cy="15868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6055359" y="4330997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&lt;&lt;extend&gt;&gt;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47" name="직선 화살표 연결선 46"/>
            <p:cNvCxnSpPr>
              <a:stCxn id="43" idx="6"/>
              <a:endCxn id="49" idx="2"/>
            </p:cNvCxnSpPr>
            <p:nvPr/>
          </p:nvCxnSpPr>
          <p:spPr>
            <a:xfrm>
              <a:off x="7912099" y="3770533"/>
              <a:ext cx="1046480" cy="335893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8054339" y="3539718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latin typeface="HY강B" panose="02030600000101010101" pitchFamily="18" charset="-127"/>
                  <a:ea typeface="HY강B" panose="02030600000101010101" pitchFamily="18" charset="-127"/>
                </a:rPr>
                <a:t>&lt;&lt;include&gt;&gt;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8958579" y="3881854"/>
              <a:ext cx="965200" cy="44914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가구 객체 생성</a:t>
              </a:r>
              <a:endPara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cxnSp>
          <p:nvCxnSpPr>
            <p:cNvPr id="50" name="직선 화살표 연결선 49"/>
            <p:cNvCxnSpPr>
              <a:stCxn id="44" idx="6"/>
              <a:endCxn id="49" idx="2"/>
            </p:cNvCxnSpPr>
            <p:nvPr/>
          </p:nvCxnSpPr>
          <p:spPr>
            <a:xfrm flipV="1">
              <a:off x="7935847" y="4106426"/>
              <a:ext cx="1022732" cy="20882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450590" y="2444680"/>
              <a:ext cx="952500" cy="20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>
                  <a:latin typeface="HY강B" panose="02030600000101010101" pitchFamily="18" charset="-127"/>
                  <a:ea typeface="HY강B" panose="02030600000101010101" pitchFamily="18" charset="-127"/>
                </a:rPr>
                <a:t>사용자</a:t>
              </a:r>
              <a:endParaRPr lang="ko-KR" altLang="en-US" sz="10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sp>
        <p:nvSpPr>
          <p:cNvPr id="63" name="타원 62"/>
          <p:cNvSpPr/>
          <p:nvPr/>
        </p:nvSpPr>
        <p:spPr>
          <a:xfrm>
            <a:off x="3536285" y="5516785"/>
            <a:ext cx="1318519" cy="54231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방 저장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64" name="직선 연결선 63"/>
          <p:cNvCxnSpPr>
            <a:endCxn id="63" idx="2"/>
          </p:cNvCxnSpPr>
          <p:nvPr/>
        </p:nvCxnSpPr>
        <p:spPr>
          <a:xfrm>
            <a:off x="2405135" y="3715197"/>
            <a:ext cx="1131150" cy="20727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72" idx="2"/>
          </p:cNvCxnSpPr>
          <p:nvPr/>
        </p:nvCxnSpPr>
        <p:spPr>
          <a:xfrm flipH="1">
            <a:off x="4882961" y="5640030"/>
            <a:ext cx="1484670" cy="111610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264958" y="5424262"/>
            <a:ext cx="1221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&lt;&lt;extend&gt;&gt;</a:t>
            </a:r>
            <a:endParaRPr lang="ko-KR" altLang="en-US" sz="1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6367631" y="5351940"/>
            <a:ext cx="1238200" cy="5761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외부 </a:t>
            </a:r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저장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64958" y="6092891"/>
            <a:ext cx="12219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>
                <a:latin typeface="HY강B" panose="02030600000101010101" pitchFamily="18" charset="-127"/>
                <a:ea typeface="HY강B" panose="02030600000101010101" pitchFamily="18" charset="-127"/>
              </a:rPr>
              <a:t>&lt;&lt;extend&gt;&gt;</a:t>
            </a:r>
            <a:endParaRPr lang="ko-KR" altLang="en-US" sz="1000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6350281" y="5916411"/>
            <a:ext cx="1238200" cy="5761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내부 </a:t>
            </a:r>
            <a:r>
              <a:rPr lang="en-US" altLang="ko-KR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저장</a:t>
            </a:r>
            <a:endParaRPr lang="ko-KR" altLang="en-US" sz="1200" dirty="0">
              <a:solidFill>
                <a:schemeClr val="tx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75" name="직선 화살표 연결선 74"/>
          <p:cNvCxnSpPr>
            <a:stCxn id="74" idx="2"/>
            <a:endCxn id="63" idx="6"/>
          </p:cNvCxnSpPr>
          <p:nvPr/>
        </p:nvCxnSpPr>
        <p:spPr>
          <a:xfrm flipH="1" flipV="1">
            <a:off x="4854804" y="5787943"/>
            <a:ext cx="1495477" cy="416558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0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FurnitureLayout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7943898" y="5264091"/>
            <a:ext cx="153595" cy="79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grpSp>
        <p:nvGrpSpPr>
          <p:cNvPr id="65" name="그룹 64"/>
          <p:cNvGrpSpPr/>
          <p:nvPr/>
        </p:nvGrpSpPr>
        <p:grpSpPr>
          <a:xfrm>
            <a:off x="2923504" y="2703186"/>
            <a:ext cx="1002146" cy="1014101"/>
            <a:chOff x="5813740" y="2042160"/>
            <a:chExt cx="864870" cy="875188"/>
          </a:xfrm>
        </p:grpSpPr>
        <p:cxnSp>
          <p:nvCxnSpPr>
            <p:cNvPr id="91" name="직선 화살표 연결선 90"/>
            <p:cNvCxnSpPr/>
            <p:nvPr/>
          </p:nvCxnSpPr>
          <p:spPr>
            <a:xfrm flipV="1">
              <a:off x="6278880" y="2042160"/>
              <a:ext cx="0" cy="8751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화살표 연결선 91"/>
            <p:cNvCxnSpPr/>
            <p:nvPr/>
          </p:nvCxnSpPr>
          <p:spPr>
            <a:xfrm>
              <a:off x="5813740" y="2479754"/>
              <a:ext cx="864870" cy="741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직선 화살표 연결선 66"/>
          <p:cNvCxnSpPr/>
          <p:nvPr/>
        </p:nvCxnSpPr>
        <p:spPr>
          <a:xfrm>
            <a:off x="2612176" y="3268035"/>
            <a:ext cx="5408520" cy="2033597"/>
          </a:xfrm>
          <a:prstGeom prst="straightConnector1">
            <a:avLst/>
          </a:prstGeom>
          <a:ln w="25400">
            <a:solidFill>
              <a:srgbClr val="D80027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그림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0114" y="1900772"/>
            <a:ext cx="2627519" cy="262751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036" y="2703186"/>
            <a:ext cx="1129698" cy="1129698"/>
          </a:xfrm>
          <a:prstGeom prst="rect">
            <a:avLst/>
          </a:prstGeom>
        </p:spPr>
      </p:pic>
      <p:cxnSp>
        <p:nvCxnSpPr>
          <p:cNvPr id="70" name="직선 연결선 69"/>
          <p:cNvCxnSpPr/>
          <p:nvPr/>
        </p:nvCxnSpPr>
        <p:spPr>
          <a:xfrm>
            <a:off x="4280947" y="2592432"/>
            <a:ext cx="4728032" cy="107713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4312771" y="3832884"/>
            <a:ext cx="6721299" cy="1861777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2246558" y="3832884"/>
            <a:ext cx="5034984" cy="187028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607633" y="3431349"/>
            <a:ext cx="708802" cy="23822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546269" y="4149544"/>
            <a:ext cx="1441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Ray</a:t>
            </a:r>
            <a:endParaRPr lang="ko-KR" altLang="en-US" sz="2800" dirty="0"/>
          </a:p>
        </p:txBody>
      </p:sp>
      <p:sp>
        <p:nvSpPr>
          <p:cNvPr id="75" name="TextBox 74"/>
          <p:cNvSpPr txBox="1"/>
          <p:nvPr/>
        </p:nvSpPr>
        <p:spPr>
          <a:xfrm>
            <a:off x="8563596" y="4034009"/>
            <a:ext cx="1441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/>
              <a:t>y = 0</a:t>
            </a:r>
            <a:endParaRPr lang="ko-KR" altLang="en-US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3382548" y="2805145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 smtClean="0"/>
              <a:t>Δ</a:t>
            </a:r>
            <a:r>
              <a:rPr lang="en-US" altLang="ko-KR" sz="1600" dirty="0"/>
              <a:t>y</a:t>
            </a:r>
            <a:endParaRPr lang="ko-KR" altLang="en-US" sz="1600" dirty="0"/>
          </a:p>
        </p:txBody>
      </p:sp>
      <p:sp>
        <p:nvSpPr>
          <p:cNvPr id="77" name="TextBox 76"/>
          <p:cNvSpPr txBox="1"/>
          <p:nvPr/>
        </p:nvSpPr>
        <p:spPr>
          <a:xfrm>
            <a:off x="3002789" y="3169424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 smtClean="0"/>
              <a:t>Δ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sp>
        <p:nvSpPr>
          <p:cNvPr id="78" name="TextBox 77"/>
          <p:cNvSpPr txBox="1"/>
          <p:nvPr/>
        </p:nvSpPr>
        <p:spPr>
          <a:xfrm>
            <a:off x="8017158" y="3635642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 smtClean="0"/>
              <a:t>Δ</a:t>
            </a:r>
            <a:r>
              <a:rPr lang="en-US" altLang="ko-KR" sz="1600" dirty="0"/>
              <a:t>y</a:t>
            </a:r>
            <a:endParaRPr lang="ko-KR" altLang="en-US" sz="1600" dirty="0"/>
          </a:p>
        </p:txBody>
      </p:sp>
      <p:sp>
        <p:nvSpPr>
          <p:cNvPr id="79" name="TextBox 78"/>
          <p:cNvSpPr txBox="1"/>
          <p:nvPr/>
        </p:nvSpPr>
        <p:spPr>
          <a:xfrm>
            <a:off x="7054934" y="4195257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z</a:t>
            </a:r>
            <a:endParaRPr lang="ko-KR" alt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7807283" y="4354390"/>
            <a:ext cx="144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sz="1600" dirty="0" smtClean="0"/>
              <a:t>Δ</a:t>
            </a:r>
            <a:r>
              <a:rPr lang="en-US" altLang="ko-KR" sz="1600" dirty="0"/>
              <a:t>x</a:t>
            </a:r>
            <a:endParaRPr lang="ko-KR" altLang="en-US" sz="1600" dirty="0"/>
          </a:p>
        </p:txBody>
      </p:sp>
      <p:grpSp>
        <p:nvGrpSpPr>
          <p:cNvPr id="81" name="그룹 80"/>
          <p:cNvGrpSpPr/>
          <p:nvPr/>
        </p:nvGrpSpPr>
        <p:grpSpPr>
          <a:xfrm>
            <a:off x="5256451" y="3669570"/>
            <a:ext cx="5777619" cy="2025091"/>
            <a:chOff x="3682762" y="3845390"/>
            <a:chExt cx="4986190" cy="1747690"/>
          </a:xfrm>
        </p:grpSpPr>
        <p:grpSp>
          <p:nvGrpSpPr>
            <p:cNvPr id="86" name="그룹 85"/>
            <p:cNvGrpSpPr/>
            <p:nvPr/>
          </p:nvGrpSpPr>
          <p:grpSpPr>
            <a:xfrm>
              <a:off x="3682762" y="3845390"/>
              <a:ext cx="4986190" cy="1747690"/>
              <a:chOff x="3682762" y="3845390"/>
              <a:chExt cx="4986190" cy="1747690"/>
            </a:xfrm>
          </p:grpSpPr>
          <p:cxnSp>
            <p:nvCxnSpPr>
              <p:cNvPr id="88" name="직선 연결선 87"/>
              <p:cNvCxnSpPr/>
              <p:nvPr/>
            </p:nvCxnSpPr>
            <p:spPr>
              <a:xfrm>
                <a:off x="3682762" y="3845390"/>
                <a:ext cx="1747690" cy="1747690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>
                <a:off x="6921262" y="3845390"/>
                <a:ext cx="1747690" cy="1747690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>
                <a:off x="3682762" y="3845390"/>
                <a:ext cx="3238500" cy="0"/>
              </a:xfrm>
              <a:prstGeom prst="line">
                <a:avLst/>
              </a:prstGeom>
              <a:ln w="34925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7" name="직선 연결선 86"/>
            <p:cNvCxnSpPr/>
            <p:nvPr/>
          </p:nvCxnSpPr>
          <p:spPr>
            <a:xfrm>
              <a:off x="5430452" y="5593080"/>
              <a:ext cx="3238500" cy="0"/>
            </a:xfrm>
            <a:prstGeom prst="line">
              <a:avLst/>
            </a:prstGeom>
            <a:ln w="349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그룹 81"/>
          <p:cNvGrpSpPr/>
          <p:nvPr/>
        </p:nvGrpSpPr>
        <p:grpSpPr>
          <a:xfrm>
            <a:off x="6915307" y="3133499"/>
            <a:ext cx="1471006" cy="1554247"/>
            <a:chOff x="6492240" y="2133377"/>
            <a:chExt cx="1269505" cy="1341343"/>
          </a:xfrm>
        </p:grpSpPr>
        <p:cxnSp>
          <p:nvCxnSpPr>
            <p:cNvPr id="83" name="직선 화살표 연결선 82"/>
            <p:cNvCxnSpPr/>
            <p:nvPr/>
          </p:nvCxnSpPr>
          <p:spPr>
            <a:xfrm flipV="1">
              <a:off x="7345680" y="2133377"/>
              <a:ext cx="0" cy="92527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화살표 연결선 83"/>
            <p:cNvCxnSpPr/>
            <p:nvPr/>
          </p:nvCxnSpPr>
          <p:spPr>
            <a:xfrm flipH="1">
              <a:off x="6492240" y="3058655"/>
              <a:ext cx="853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/>
            <p:nvPr/>
          </p:nvCxnSpPr>
          <p:spPr>
            <a:xfrm>
              <a:off x="7345680" y="3058655"/>
              <a:ext cx="416065" cy="41606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7416668" y="3688074"/>
            <a:ext cx="720075" cy="753272"/>
            <a:chOff x="7629778" y="1639943"/>
            <a:chExt cx="1492038" cy="1560824"/>
          </a:xfrm>
        </p:grpSpPr>
        <p:cxnSp>
          <p:nvCxnSpPr>
            <p:cNvPr id="105" name="직선 화살표 연결선 104"/>
            <p:cNvCxnSpPr/>
            <p:nvPr/>
          </p:nvCxnSpPr>
          <p:spPr>
            <a:xfrm rot="10800000" flipV="1">
              <a:off x="9098181" y="2128187"/>
              <a:ext cx="0" cy="10721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7629778" y="1639943"/>
              <a:ext cx="1492038" cy="1560824"/>
              <a:chOff x="7629778" y="1639943"/>
              <a:chExt cx="1492038" cy="1560824"/>
            </a:xfrm>
          </p:grpSpPr>
          <p:grpSp>
            <p:nvGrpSpPr>
              <p:cNvPr id="93" name="그룹 92"/>
              <p:cNvGrpSpPr/>
              <p:nvPr/>
            </p:nvGrpSpPr>
            <p:grpSpPr>
              <a:xfrm>
                <a:off x="7650810" y="1646520"/>
                <a:ext cx="1471006" cy="1554247"/>
                <a:chOff x="6492240" y="2133377"/>
                <a:chExt cx="1269505" cy="1341343"/>
              </a:xfrm>
            </p:grpSpPr>
            <p:cxnSp>
              <p:nvCxnSpPr>
                <p:cNvPr id="94" name="직선 화살표 연결선 93"/>
                <p:cNvCxnSpPr/>
                <p:nvPr/>
              </p:nvCxnSpPr>
              <p:spPr>
                <a:xfrm flipV="1">
                  <a:off x="7345680" y="2133377"/>
                  <a:ext cx="0" cy="92527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직선 화살표 연결선 94"/>
                <p:cNvCxnSpPr/>
                <p:nvPr/>
              </p:nvCxnSpPr>
              <p:spPr>
                <a:xfrm flipH="1">
                  <a:off x="6492240" y="3058655"/>
                  <a:ext cx="8534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직선 화살표 연결선 95"/>
                <p:cNvCxnSpPr/>
                <p:nvPr/>
              </p:nvCxnSpPr>
              <p:spPr>
                <a:xfrm>
                  <a:off x="7345680" y="3058655"/>
                  <a:ext cx="416065" cy="41606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그룹 96"/>
              <p:cNvGrpSpPr/>
              <p:nvPr/>
            </p:nvGrpSpPr>
            <p:grpSpPr>
              <a:xfrm rot="10800000">
                <a:off x="7629778" y="1639943"/>
                <a:ext cx="1471006" cy="1554247"/>
                <a:chOff x="6492240" y="2133377"/>
                <a:chExt cx="1269505" cy="1341343"/>
              </a:xfrm>
            </p:grpSpPr>
            <p:cxnSp>
              <p:nvCxnSpPr>
                <p:cNvPr id="98" name="직선 화살표 연결선 97"/>
                <p:cNvCxnSpPr/>
                <p:nvPr/>
              </p:nvCxnSpPr>
              <p:spPr>
                <a:xfrm flipV="1">
                  <a:off x="7345680" y="2133377"/>
                  <a:ext cx="0" cy="925278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직선 화살표 연결선 98"/>
                <p:cNvCxnSpPr/>
                <p:nvPr/>
              </p:nvCxnSpPr>
              <p:spPr>
                <a:xfrm flipH="1">
                  <a:off x="6492240" y="3058655"/>
                  <a:ext cx="853440" cy="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화살표 연결선 99"/>
                <p:cNvCxnSpPr/>
                <p:nvPr/>
              </p:nvCxnSpPr>
              <p:spPr>
                <a:xfrm>
                  <a:off x="7345680" y="3058655"/>
                  <a:ext cx="416065" cy="41606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1" name="직선 화살표 연결선 100"/>
              <p:cNvCxnSpPr/>
              <p:nvPr/>
            </p:nvCxnSpPr>
            <p:spPr>
              <a:xfrm>
                <a:off x="7641260" y="2718224"/>
                <a:ext cx="482105" cy="482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/>
              <p:cNvCxnSpPr/>
              <p:nvPr/>
            </p:nvCxnSpPr>
            <p:spPr>
              <a:xfrm rot="10800000">
                <a:off x="8615077" y="1645331"/>
                <a:ext cx="482105" cy="482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/>
              <p:cNvCxnSpPr/>
              <p:nvPr/>
            </p:nvCxnSpPr>
            <p:spPr>
              <a:xfrm rot="10800000" flipH="1">
                <a:off x="7641260" y="1646520"/>
                <a:ext cx="98890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/>
              <p:cNvCxnSpPr/>
              <p:nvPr/>
            </p:nvCxnSpPr>
            <p:spPr>
              <a:xfrm rot="10800000" flipH="1">
                <a:off x="8123365" y="3193540"/>
                <a:ext cx="98890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/>
              <p:cNvCxnSpPr/>
              <p:nvPr/>
            </p:nvCxnSpPr>
            <p:spPr>
              <a:xfrm rot="10800000" flipV="1">
                <a:off x="7644919" y="1646520"/>
                <a:ext cx="0" cy="107214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타원 58"/>
          <p:cNvSpPr/>
          <p:nvPr/>
        </p:nvSpPr>
        <p:spPr>
          <a:xfrm>
            <a:off x="7568445" y="4399471"/>
            <a:ext cx="153595" cy="79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cxnSp>
        <p:nvCxnSpPr>
          <p:cNvPr id="62" name="직선 화살표 연결선 61"/>
          <p:cNvCxnSpPr/>
          <p:nvPr/>
        </p:nvCxnSpPr>
        <p:spPr>
          <a:xfrm>
            <a:off x="7652711" y="4490552"/>
            <a:ext cx="362778" cy="753080"/>
          </a:xfrm>
          <a:prstGeom prst="straightConnector1">
            <a:avLst/>
          </a:prstGeom>
          <a:ln w="25400">
            <a:solidFill>
              <a:srgbClr val="D80027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4008120" y="2703186"/>
            <a:ext cx="95178" cy="101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4008120" y="2862525"/>
            <a:ext cx="95178" cy="101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4007723" y="3017858"/>
            <a:ext cx="95178" cy="101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4007723" y="3177197"/>
            <a:ext cx="95178" cy="1019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01533" y="2797811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</a:t>
            </a:r>
            <a:endParaRPr lang="ko-KR" altLang="en-US" sz="700" dirty="0"/>
          </a:p>
        </p:txBody>
      </p:sp>
      <p:sp>
        <p:nvSpPr>
          <p:cNvPr id="110" name="TextBox 109"/>
          <p:cNvSpPr txBox="1"/>
          <p:nvPr/>
        </p:nvSpPr>
        <p:spPr>
          <a:xfrm>
            <a:off x="4101533" y="2973096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3</a:t>
            </a:r>
            <a:endParaRPr lang="ko-KR" alt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110910" y="2642873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1</a:t>
            </a:r>
            <a:endParaRPr lang="ko-KR" alt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06070" y="3135328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4</a:t>
            </a:r>
            <a:endParaRPr lang="ko-KR" altLang="en-US" dirty="0"/>
          </a:p>
        </p:txBody>
      </p:sp>
      <p:sp>
        <p:nvSpPr>
          <p:cNvPr id="113" name="타원 112"/>
          <p:cNvSpPr/>
          <p:nvPr/>
        </p:nvSpPr>
        <p:spPr>
          <a:xfrm>
            <a:off x="4033293" y="2732651"/>
            <a:ext cx="45719" cy="518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/>
          <p:cNvSpPr txBox="1"/>
          <p:nvPr/>
        </p:nvSpPr>
        <p:spPr>
          <a:xfrm>
            <a:off x="7438347" y="4014220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3</a:t>
            </a:r>
            <a:endParaRPr lang="ko-KR" alt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7890269" y="4009584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4</a:t>
            </a:r>
            <a:endParaRPr lang="ko-KR" alt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144496" y="4294577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2</a:t>
            </a:r>
            <a:endParaRPr lang="ko-KR" alt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7412848" y="4336476"/>
            <a:ext cx="123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227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시스템 설계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3642359" y="728981"/>
            <a:ext cx="4907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DataBase</a:t>
            </a:r>
            <a:endParaRPr lang="ko-KR" altLang="en-US" sz="20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413496" y="239321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776" t="45159" r="11500" b="15813"/>
          <a:stretch/>
        </p:blipFill>
        <p:spPr>
          <a:xfrm>
            <a:off x="605287" y="2013265"/>
            <a:ext cx="11105213" cy="38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298273" y="2286968"/>
            <a:ext cx="4119008" cy="3352350"/>
            <a:chOff x="1137788" y="1747827"/>
            <a:chExt cx="4119008" cy="3352350"/>
          </a:xfrm>
        </p:grpSpPr>
        <p:pic>
          <p:nvPicPr>
            <p:cNvPr id="18438" name="Picture 6" descr="갤럭시노트10.1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6901" y="1747827"/>
              <a:ext cx="3960782" cy="2829130"/>
            </a:xfrm>
            <a:prstGeom prst="rect">
              <a:avLst/>
            </a:prstGeom>
            <a:noFill/>
            <a:effectLst>
              <a:softEdge rad="1651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1137788" y="4576957"/>
              <a:ext cx="41190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Samsung GalaxyNote10.1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4426163"/>
              </p:ext>
            </p:extLst>
          </p:nvPr>
        </p:nvGraphicFramePr>
        <p:xfrm>
          <a:off x="5956275" y="2904582"/>
          <a:ext cx="5345244" cy="18029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622"/>
                <a:gridCol w="2672622"/>
              </a:tblGrid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RAM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1.5GB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ROM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32GB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CPU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Exynos</a:t>
                      </a:r>
                      <a:r>
                        <a:rPr lang="en-US" altLang="ko-KR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Quad-Core</a:t>
                      </a:r>
                    </a:p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1.2GHz</a:t>
                      </a:r>
                      <a:endParaRPr lang="ko-KR" alt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Unity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0" r="20999"/>
          <a:stretch/>
        </p:blipFill>
        <p:spPr bwMode="auto">
          <a:xfrm>
            <a:off x="1483393" y="4459981"/>
            <a:ext cx="3142300" cy="190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4" name="Picture 18" descr="Vuforia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412" y="1939719"/>
            <a:ext cx="2520262" cy="252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75184"/>
              </p:ext>
            </p:extLst>
          </p:nvPr>
        </p:nvGraphicFramePr>
        <p:xfrm>
          <a:off x="6108675" y="3056982"/>
          <a:ext cx="5345244" cy="2325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2622"/>
                <a:gridCol w="2672622"/>
              </a:tblGrid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운영체제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Windows10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언어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Java, C#, SQL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통합개발환경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Unity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  <a:tr h="581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사용 엔진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Vuforia</a:t>
                      </a:r>
                      <a:endParaRPr lang="ko-KR" altLang="en-US" b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6AC3F0">
                        <a:alpha val="7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00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개발 환경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285125" y="2359511"/>
            <a:ext cx="102445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https://github.com/Minsoo-kim92/SkullWater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98273" y="1678721"/>
            <a:ext cx="2743476" cy="523220"/>
            <a:chOff x="1298273" y="1678721"/>
            <a:chExt cx="2743476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1547951" y="1678721"/>
              <a:ext cx="249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GitHub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298273" y="3588801"/>
            <a:ext cx="3228006" cy="523220"/>
            <a:chOff x="1298273" y="1678721"/>
            <a:chExt cx="3228006" cy="523220"/>
          </a:xfrm>
        </p:grpSpPr>
        <p:sp>
          <p:nvSpPr>
            <p:cNvPr id="20" name="TextBox 19"/>
            <p:cNvSpPr txBox="1"/>
            <p:nvPr/>
          </p:nvSpPr>
          <p:spPr>
            <a:xfrm>
              <a:off x="1547950" y="1678721"/>
              <a:ext cx="29783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팀원별</a:t>
              </a:r>
              <a:r>
                <a:rPr lang="ko-KR" altLang="en-US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 </a:t>
              </a:r>
              <a:r>
                <a:rPr lang="en-US" altLang="ko-KR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GitHub ID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285125" y="4218791"/>
            <a:ext cx="10244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김민수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// vibrio0102@gmail.com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정지훈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// stoooooping@gmail.com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오장원 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// sda362002@naver.com</a:t>
            </a: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75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역할 분담 및 일정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229874"/>
              </p:ext>
            </p:extLst>
          </p:nvPr>
        </p:nvGraphicFramePr>
        <p:xfrm>
          <a:off x="1285126" y="1817624"/>
          <a:ext cx="9885636" cy="432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1409"/>
                <a:gridCol w="2471409"/>
                <a:gridCol w="2471409"/>
                <a:gridCol w="2471409"/>
              </a:tblGrid>
              <a:tr h="6523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정지훈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김민수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오장원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자료수집</a:t>
                      </a:r>
                      <a:endParaRPr lang="en-US" altLang="ko-KR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전체적 알고리즘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관련 제품의 알고리즘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서버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조사</a:t>
                      </a:r>
                      <a:endParaRPr lang="en-US" altLang="ko-KR" sz="1600" baseline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 패턴 조사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유니티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사용법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관련 제품 조사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</a:t>
                      </a:r>
                      <a:endParaRPr lang="en-US" altLang="ko-KR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벽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체크 알고리즘</a:t>
                      </a:r>
                      <a:endParaRPr lang="en-US" altLang="ko-KR" sz="1600" baseline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서버와 데이터베이스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육면체 생성 및 크기 조절 알고리즘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구현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벽 체크 알고리즘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데이터베이스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육면체 생성 및 크기 조절 알고리즘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기타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일정관리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버전관리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일정관리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문서관리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652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크기 측정 알고리즘 정확도 테스트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벽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체크 알고리즘 </a:t>
                      </a:r>
                      <a:r>
                        <a:rPr lang="en-US" altLang="ko-KR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UI, </a:t>
                      </a:r>
                      <a:r>
                        <a:rPr lang="ko-KR" altLang="en-US" sz="1600" baseline="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정확도 테스트</a:t>
                      </a:r>
                      <a:endParaRPr lang="en-US" altLang="ko-KR" sz="1600" baseline="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UI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의 편리성 테스트</a:t>
                      </a:r>
                      <a:endParaRPr lang="en-US" altLang="ko-KR" sz="1600" dirty="0" smtClean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통합테스트 및 유지보수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22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역할 분담 및 일정</a:t>
            </a: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044758"/>
              </p:ext>
            </p:extLst>
          </p:nvPr>
        </p:nvGraphicFramePr>
        <p:xfrm>
          <a:off x="1345590" y="1426698"/>
          <a:ext cx="9719925" cy="51589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657"/>
                <a:gridCol w="2592740"/>
                <a:gridCol w="625441"/>
                <a:gridCol w="625441"/>
                <a:gridCol w="625441"/>
                <a:gridCol w="625441"/>
                <a:gridCol w="625441"/>
                <a:gridCol w="625441"/>
                <a:gridCol w="625441"/>
                <a:gridCol w="625441"/>
              </a:tblGrid>
              <a:tr h="4542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항 목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추진 사항</a:t>
                      </a:r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12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1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2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3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4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5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6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7-9</a:t>
                      </a:r>
                      <a:r>
                        <a:rPr lang="ko-KR" altLang="en-US" sz="14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월</a:t>
                      </a:r>
                      <a:endParaRPr lang="ko-KR" altLang="en-US" sz="14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요구사항 정의 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요구사항 정의 및 분석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요구사항 명세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설계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시스템 설계</a:t>
                      </a:r>
                      <a:endParaRPr lang="en-US" altLang="ko-KR" sz="1500" kern="1200" baseline="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baseline="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알고리즘 설계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유니티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기능 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벽 충돌 구현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가구 크기 측정 구현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서버 기능 구현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가구 객체 통신 구현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통합 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유니티와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 서버 기능 통합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테스트 및 버그수정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유니티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 환경 테스트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서버 통신 테스트</a:t>
                      </a:r>
                      <a:endParaRPr lang="en-US" altLang="ko-KR" sz="15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문서화 및 발표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제안서 발표</a:t>
                      </a: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최종발표</a:t>
                      </a:r>
                      <a:endParaRPr lang="en-US" altLang="ko-KR" sz="1400" kern="1200" dirty="0" smtClean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4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졸업작품 중간보고서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</a:tr>
              <a:tr h="588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프로토타입</a:t>
                      </a:r>
                      <a:r>
                        <a:rPr lang="ko-KR" altLang="en-US" sz="1600" dirty="0" smtClean="0">
                          <a:latin typeface="HY강B" panose="02030600000101010101" pitchFamily="18" charset="-127"/>
                          <a:ea typeface="HY강B" panose="02030600000101010101" pitchFamily="18" charset="-127"/>
                        </a:rPr>
                        <a:t> 데모</a:t>
                      </a:r>
                      <a:endParaRPr lang="ko-KR" altLang="en-US" sz="1600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500" kern="1200" dirty="0" err="1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프로토</a:t>
                      </a:r>
                      <a:r>
                        <a:rPr lang="ko-KR" altLang="en-US" sz="1500" kern="1200" dirty="0" smtClean="0">
                          <a:solidFill>
                            <a:schemeClr val="dk1"/>
                          </a:solidFill>
                          <a:latin typeface="HY강B" panose="02030600000101010101" pitchFamily="18" charset="-127"/>
                          <a:ea typeface="HY강B" panose="02030600000101010101" pitchFamily="18" charset="-127"/>
                          <a:cs typeface="+mn-cs"/>
                        </a:rPr>
                        <a:t> 타입 데모</a:t>
                      </a:r>
                      <a:endParaRPr lang="ko-KR" altLang="en-US" sz="1500" kern="1200" dirty="0">
                        <a:solidFill>
                          <a:schemeClr val="dk1"/>
                        </a:solidFill>
                        <a:latin typeface="HY강B" panose="02030600000101010101" pitchFamily="18" charset="-127"/>
                        <a:ea typeface="HY강B" panose="02030600000101010101" pitchFamily="18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HY강B" panose="02030600000101010101" pitchFamily="18" charset="-127"/>
                        <a:ea typeface="HY강B" panose="02030600000101010101" pitchFamily="18" charset="-127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9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참고 문헌 및 사이트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85125" y="1702393"/>
            <a:ext cx="779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https://developer.vuforia.com/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5124" y="2275741"/>
            <a:ext cx="779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https://unity3d.com/kr/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85123" y="2888366"/>
            <a:ext cx="7793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◎ </a:t>
            </a:r>
            <a:r>
              <a:rPr lang="en-US" altLang="ko-KR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http://www.dbpia.co.kr/</a:t>
            </a:r>
            <a:endParaRPr lang="ko-KR" altLang="en-US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21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8" name="직사각형 7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062840" y="2828788"/>
            <a:ext cx="20663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Q&amp;A</a:t>
            </a:r>
            <a:endParaRPr lang="ko-KR" altLang="en-US" sz="88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25" name="직사각형 24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1328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0" name="직사각형 49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개발개요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58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그룹 38"/>
          <p:cNvGrpSpPr/>
          <p:nvPr/>
        </p:nvGrpSpPr>
        <p:grpSpPr>
          <a:xfrm>
            <a:off x="8553837" y="2910059"/>
            <a:ext cx="4936436" cy="4919866"/>
            <a:chOff x="7666379" y="2087219"/>
            <a:chExt cx="4936436" cy="4919866"/>
          </a:xfrm>
        </p:grpSpPr>
        <p:sp>
          <p:nvSpPr>
            <p:cNvPr id="40" name="직사각형 39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98273" y="2378753"/>
            <a:ext cx="104122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 배치 시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AR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의 특성 상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사용자가 콘센트 확인이 가능하기 때문에 추가 </a:t>
            </a:r>
            <a:r>
              <a:rPr lang="ko-KR" altLang="en-US" sz="2400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기능으로 적합하지 않다고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판단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복잡한 가구 배치 부분은 가구 오브젝트의 충돌체크 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on/off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기능으로    구현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통한 가구 크기 정확성은 실험 결과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높은 정확성을 보임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 인식 부분은 여러 정보와 방법을 구상 중에 있으나</a:t>
            </a:r>
            <a:r>
              <a:rPr lang="en-US" altLang="ko-KR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난이도 문제로 인하여 현재 작업 일정을 끝낸 뒤 해당 기능을 추가 하도록 함</a:t>
            </a:r>
            <a:endParaRPr lang="en-US" altLang="ko-KR" sz="24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47951" y="1678721"/>
            <a:ext cx="2493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답변사항</a:t>
            </a:r>
            <a:endParaRPr lang="ko-KR" altLang="en-US" sz="28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298273" y="1815492"/>
            <a:ext cx="249678" cy="249678"/>
          </a:xfrm>
          <a:prstGeom prst="rect">
            <a:avLst/>
          </a:prstGeom>
          <a:solidFill>
            <a:srgbClr val="F8BB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584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7422539" y="2138019"/>
            <a:ext cx="4936436" cy="4919866"/>
            <a:chOff x="7666379" y="2087219"/>
            <a:chExt cx="4936436" cy="4919866"/>
          </a:xfrm>
        </p:grpSpPr>
        <p:sp>
          <p:nvSpPr>
            <p:cNvPr id="8" name="직사각형 7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713331" y="2822281"/>
            <a:ext cx="4765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감사합니다</a:t>
            </a:r>
            <a:endParaRPr lang="ko-KR" altLang="en-US" sz="88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25" name="직사각형 24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7710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285125" y="2359511"/>
            <a:ext cx="102445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가구를 구매하거나 배치할 때 가구의 무게와 크기로 인해 배치가 힘듦</a:t>
            </a:r>
            <a:r>
              <a:rPr lang="en-US" altLang="ko-KR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또 크기 측정이 어려움</a:t>
            </a:r>
            <a:endParaRPr lang="ko-KR" altLang="en-US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0" name="직사각형 49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285126" y="581526"/>
            <a:ext cx="10425374" cy="645802"/>
            <a:chOff x="1285126" y="581526"/>
            <a:chExt cx="10425374" cy="645802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1285126" y="1227328"/>
              <a:ext cx="10425374" cy="0"/>
            </a:xfrm>
            <a:prstGeom prst="line">
              <a:avLst/>
            </a:prstGeom>
            <a:ln w="47625">
              <a:solidFill>
                <a:srgbClr val="F8BB62"/>
              </a:solidFill>
              <a:headEnd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1298273" y="581526"/>
              <a:ext cx="49072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개발개요</a:t>
              </a:r>
              <a:endParaRPr lang="ko-KR" altLang="en-US" sz="32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pic>
          <p:nvPicPr>
            <p:cNvPr id="58" name="Picture 2" descr="http://www.kpu.ac.kr/front/images/stockpile/ai/2-3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73" t="34677" r="9344" b="17507"/>
            <a:stretch/>
          </p:blipFill>
          <p:spPr bwMode="auto">
            <a:xfrm>
              <a:off x="8769625" y="724244"/>
              <a:ext cx="2760095" cy="452284"/>
            </a:xfrm>
            <a:prstGeom prst="rect">
              <a:avLst/>
            </a:prstGeom>
            <a:noFill/>
            <a:effectLst>
              <a:softEdge rad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그룹 18"/>
          <p:cNvGrpSpPr/>
          <p:nvPr/>
        </p:nvGrpSpPr>
        <p:grpSpPr>
          <a:xfrm>
            <a:off x="8553837" y="2910059"/>
            <a:ext cx="4936436" cy="4919866"/>
            <a:chOff x="7666379" y="2087219"/>
            <a:chExt cx="4936436" cy="4919866"/>
          </a:xfrm>
        </p:grpSpPr>
        <p:sp>
          <p:nvSpPr>
            <p:cNvPr id="20" name="직사각형 19"/>
            <p:cNvSpPr/>
            <p:nvPr/>
          </p:nvSpPr>
          <p:spPr>
            <a:xfrm>
              <a:off x="9074425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9780103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368747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485781" y="4880113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780103" y="5585791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9074425" y="629146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485781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191459" y="5595729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1191459" y="4174435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666379" y="628153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1191459" y="2777988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485781" y="349360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1897137" y="3476212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1897137" y="2087219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1897137" y="4870175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1883993" y="63014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298273" y="1678721"/>
            <a:ext cx="2743476" cy="523220"/>
            <a:chOff x="1298273" y="1678721"/>
            <a:chExt cx="2743476" cy="523220"/>
          </a:xfrm>
        </p:grpSpPr>
        <p:sp>
          <p:nvSpPr>
            <p:cNvPr id="41" name="TextBox 40"/>
            <p:cNvSpPr txBox="1"/>
            <p:nvPr/>
          </p:nvSpPr>
          <p:spPr>
            <a:xfrm>
              <a:off x="1547951" y="1678721"/>
              <a:ext cx="249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배경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1298273" y="3588801"/>
            <a:ext cx="2743476" cy="523220"/>
            <a:chOff x="1298273" y="1678721"/>
            <a:chExt cx="2743476" cy="523220"/>
          </a:xfrm>
        </p:grpSpPr>
        <p:sp>
          <p:nvSpPr>
            <p:cNvPr id="47" name="TextBox 46"/>
            <p:cNvSpPr txBox="1"/>
            <p:nvPr/>
          </p:nvSpPr>
          <p:spPr>
            <a:xfrm>
              <a:off x="1547951" y="1678721"/>
              <a:ext cx="24937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alpha val="70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목표</a:t>
              </a:r>
              <a:endParaRPr lang="ko-KR" altLang="en-US" sz="2800" b="1" dirty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298273" y="1815492"/>
              <a:ext cx="249678" cy="249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285125" y="4218791"/>
            <a:ext cx="10244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가구를 가구 객체를 통하여 배치가 가능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가구의 크기를 가구 객체를 통해 측정이 가능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충돌 체크 및 서버를 통한 공유 기능</a:t>
            </a:r>
            <a:endParaRPr lang="en-US" altLang="ko-KR" sz="2800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08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관련 제품 및 차별성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193798" y="1460500"/>
          <a:ext cx="10426704" cy="521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6676"/>
                <a:gridCol w="2606676"/>
                <a:gridCol w="2606676"/>
                <a:gridCol w="2606676"/>
              </a:tblGrid>
              <a:tr h="1095680">
                <a:tc>
                  <a:txBody>
                    <a:bodyPr/>
                    <a:lstStyle/>
                    <a:p>
                      <a:pPr algn="ctr" latinLnBrk="1"/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 </a:t>
                      </a:r>
                      <a:r>
                        <a:rPr lang="en-US" altLang="ko-KR" sz="2400" b="1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Sensopia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의</a:t>
                      </a:r>
                      <a:endParaRPr lang="en-US" altLang="ko-KR" sz="2400" b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spc="0" baseline="0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‘</a:t>
                      </a:r>
                      <a:r>
                        <a:rPr lang="en-US" altLang="ko-KR" sz="2000" b="1" spc="0" baseline="0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HappyMeasure</a:t>
                      </a:r>
                      <a:r>
                        <a:rPr lang="en-US" altLang="ko-KR" sz="2000" b="1" spc="0" baseline="0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Ikea</a:t>
                      </a:r>
                      <a:r>
                        <a:rPr lang="ko-KR" altLang="en-US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의</a:t>
                      </a:r>
                      <a:endParaRPr lang="en-US" altLang="ko-KR" sz="2400" b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‘Catalog’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 err="1" smtClean="0">
                          <a:solidFill>
                            <a:schemeClr val="tx1">
                              <a:alpha val="70000"/>
                            </a:schemeClr>
                          </a:solidFill>
                          <a:latin typeface="HY강B" pitchFamily="18" charset="-127"/>
                          <a:ea typeface="HY강B" pitchFamily="18" charset="-127"/>
                        </a:rPr>
                        <a:t>Burniture</a:t>
                      </a:r>
                      <a:endParaRPr lang="en-US" altLang="ko-KR" sz="2400" b="1" dirty="0" smtClean="0">
                        <a:solidFill>
                          <a:schemeClr val="tx1">
                            <a:alpha val="70000"/>
                          </a:schemeClr>
                        </a:solidFill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가구 크기측정 및 저장 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배치가능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 smtClean="0">
                          <a:latin typeface="HY강B" pitchFamily="18" charset="-127"/>
                          <a:ea typeface="HY강B" pitchFamily="18" charset="-127"/>
                        </a:rPr>
                        <a:t>마커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출력 </a:t>
                      </a:r>
                      <a:r>
                        <a:rPr lang="ko-KR" altLang="en-US" sz="2400" dirty="0" err="1" smtClean="0">
                          <a:latin typeface="HY강B" pitchFamily="18" charset="-127"/>
                          <a:ea typeface="HY강B" pitchFamily="18" charset="-127"/>
                        </a:rPr>
                        <a:t>해야함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없어도</a:t>
                      </a:r>
                      <a:endParaRPr lang="en-US" altLang="ko-KR" sz="2400" dirty="0" smtClean="0"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이용가능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천원지폐</a:t>
                      </a:r>
                      <a:endParaRPr lang="en-US" altLang="ko-KR" sz="2400" dirty="0" smtClean="0">
                        <a:latin typeface="HY강B" pitchFamily="18" charset="-127"/>
                        <a:ea typeface="HY강B" pitchFamily="18" charset="-127"/>
                      </a:endParaRPr>
                    </a:p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이용가능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벽 인식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  <a:tr h="822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>
                          <a:latin typeface="HY강B" pitchFamily="18" charset="-127"/>
                          <a:ea typeface="HY강B" pitchFamily="18" charset="-127"/>
                        </a:rPr>
                        <a:t>가구의 크기 출력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X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HY강B" pitchFamily="18" charset="-127"/>
                          <a:ea typeface="HY강B" pitchFamily="18" charset="-127"/>
                        </a:rPr>
                        <a:t>O</a:t>
                      </a:r>
                      <a:endParaRPr lang="ko-KR" altLang="en-US" sz="2400" dirty="0">
                        <a:latin typeface="HY강B" pitchFamily="18" charset="-127"/>
                        <a:ea typeface="HY강B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907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그룹 59"/>
          <p:cNvGrpSpPr/>
          <p:nvPr/>
        </p:nvGrpSpPr>
        <p:grpSpPr>
          <a:xfrm>
            <a:off x="1285126" y="2000259"/>
            <a:ext cx="8498647" cy="3983208"/>
            <a:chOff x="786755" y="1326325"/>
            <a:chExt cx="8498647" cy="3983208"/>
          </a:xfrm>
        </p:grpSpPr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62" name="그룹 61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97" name="그룹 96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103" name="직선 연결선 102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직선 연결선 110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2" name="그룹 111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26" name="직선 연결선 125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7" name="직선 연결선 126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직선 연결선 127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직선 연결선 128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3" name="그룹 112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22" name="직선 연결선 121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직선 연결선 122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직선 연결선 123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4" name="그룹 113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118" name="직선 연결선 117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직선 연결선 118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직선 연결선 119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직선 연결선 120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15" name="직선 연결선 114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직선 연결선 115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연결선 116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그룹 97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99" name="직선 연결선 98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직선 연결선 99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직선 연결선 100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직선 연결선 101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그룹 62"/>
            <p:cNvGrpSpPr/>
            <p:nvPr/>
          </p:nvGrpSpPr>
          <p:grpSpPr>
            <a:xfrm>
              <a:off x="2026596" y="2306789"/>
              <a:ext cx="1596384" cy="1968417"/>
              <a:chOff x="6399514" y="1537312"/>
              <a:chExt cx="2885888" cy="3558437"/>
            </a:xfrm>
          </p:grpSpPr>
          <p:grpSp>
            <p:nvGrpSpPr>
              <p:cNvPr id="64" name="그룹 63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70" name="직선 연결선 69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연결선 70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연결선 71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연결선 72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직선 연결선 73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직선 연결선 74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직선 연결선 75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9" name="그룹 78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93" name="직선 연결선 92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직선 연결선 94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직선 연결선 95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그룹 79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89" name="직선 연결선 88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직선 연결선 89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직선 연결선 90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직선 연결선 91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1" name="그룹 80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85" name="직선 연결선 84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직선 연결선 85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직선 연결선 86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직선 연결선 87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2" name="직선 연결선 81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직선 연결선 83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그룹 64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66" name="직선 연결선 65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연결선 67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30" name="TextBox 129"/>
          <p:cNvSpPr txBox="1"/>
          <p:nvPr/>
        </p:nvSpPr>
        <p:spPr>
          <a:xfrm>
            <a:off x="1298273" y="1398794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가구 근처에 배치한다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46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0" name="그룹 129"/>
          <p:cNvGrpSpPr/>
          <p:nvPr/>
        </p:nvGrpSpPr>
        <p:grpSpPr>
          <a:xfrm>
            <a:off x="1285200" y="2000259"/>
            <a:ext cx="8498647" cy="3983208"/>
            <a:chOff x="786755" y="1326325"/>
            <a:chExt cx="8498647" cy="3983208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132" name="그룹 131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181" name="그룹 180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187" name="직선 연결선 186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직선 연결선 187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직선 연결선 188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직선 연결선 189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직선 연결선 190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직선 연결선 191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직선 연결선 192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직선 연결선 193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직선 연결선 194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96" name="그룹 195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10" name="직선 연결선 209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1" name="직선 연결선 210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2" name="직선 연결선 211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3" name="직선 연결선 212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7" name="그룹 196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6" name="직선 연결선 205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직선 연결선 206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직선 연결선 207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직선 연결선 208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98" name="그룹 197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02" name="직선 연결선 201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직선 연결선 202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4" name="직선 연결선 203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5" name="직선 연결선 204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직선 연결선 198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직선 연결선 200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그룹 181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183" name="직선 연결선 182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직선 연결선 183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직선 연결선 184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직선 연결선 185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3" name="그룹 132"/>
            <p:cNvGrpSpPr/>
            <p:nvPr/>
          </p:nvGrpSpPr>
          <p:grpSpPr>
            <a:xfrm>
              <a:off x="2048166" y="2306789"/>
              <a:ext cx="1574814" cy="1716115"/>
              <a:chOff x="6438508" y="1537312"/>
              <a:chExt cx="2846894" cy="3102334"/>
            </a:xfrm>
          </p:grpSpPr>
          <p:cxnSp>
            <p:nvCxnSpPr>
              <p:cNvPr id="154" name="직선 연결선 153"/>
              <p:cNvCxnSpPr/>
              <p:nvPr/>
            </p:nvCxnSpPr>
            <p:spPr>
              <a:xfrm>
                <a:off x="6438508" y="3883844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>
                <a:off x="6438508" y="1915213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flipV="1">
                <a:off x="8587819" y="2293114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flipV="1">
                <a:off x="8587818" y="4261745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flipV="1">
                <a:off x="6457360" y="1537312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>
                <a:off x="7136090" y="1537312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/>
              <p:nvPr/>
            </p:nvCxnSpPr>
            <p:spPr>
              <a:xfrm>
                <a:off x="6438508" y="1915213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8559542" y="2671015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>
                <a:off x="9266549" y="2293114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3" name="그룹 162"/>
              <p:cNvGrpSpPr/>
              <p:nvPr/>
            </p:nvGrpSpPr>
            <p:grpSpPr>
              <a:xfrm>
                <a:off x="6532775" y="3277429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7" name="직선 연결선 176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직선 연결선 177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직선 연결선 178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직선 연결선 179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그룹 163"/>
              <p:cNvGrpSpPr/>
              <p:nvPr/>
            </p:nvGrpSpPr>
            <p:grpSpPr>
              <a:xfrm>
                <a:off x="6523352" y="2681732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73" name="직선 연결선 172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직선 연결선 173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직선 연결선 174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직선 연결선 175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그룹 164"/>
              <p:cNvGrpSpPr/>
              <p:nvPr/>
            </p:nvGrpSpPr>
            <p:grpSpPr>
              <a:xfrm>
                <a:off x="6513921" y="2072463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169" name="직선 연결선 168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직선 연결선 169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직선 연결선 170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직선 연결선 171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6" name="직선 연결선 165"/>
              <p:cNvCxnSpPr/>
              <p:nvPr/>
            </p:nvCxnSpPr>
            <p:spPr>
              <a:xfrm flipV="1">
                <a:off x="6542787" y="350594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 flipV="1">
                <a:off x="6551888" y="289268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 flipV="1">
                <a:off x="6552642" y="2281321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그룹 133"/>
            <p:cNvGrpSpPr/>
            <p:nvPr/>
          </p:nvGrpSpPr>
          <p:grpSpPr>
            <a:xfrm>
              <a:off x="2026596" y="4069378"/>
              <a:ext cx="486595" cy="205828"/>
              <a:chOff x="6399514" y="4723660"/>
              <a:chExt cx="879650" cy="372089"/>
            </a:xfrm>
          </p:grpSpPr>
          <p:cxnSp>
            <p:nvCxnSpPr>
              <p:cNvPr id="150" name="직선 연결선 149"/>
              <p:cNvCxnSpPr/>
              <p:nvPr/>
            </p:nvCxnSpPr>
            <p:spPr>
              <a:xfrm flipV="1">
                <a:off x="7001372" y="4949789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>
                <a:off x="6659978" y="4723660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>
                <a:off x="6399514" y="4871074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flipV="1">
                <a:off x="6404445" y="4725114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5" name="그룹 134"/>
            <p:cNvGrpSpPr/>
            <p:nvPr/>
          </p:nvGrpSpPr>
          <p:grpSpPr>
            <a:xfrm>
              <a:off x="2003168" y="3827473"/>
              <a:ext cx="476395" cy="455058"/>
              <a:chOff x="2658463" y="3989897"/>
              <a:chExt cx="476395" cy="455058"/>
            </a:xfrm>
          </p:grpSpPr>
          <p:cxnSp>
            <p:nvCxnSpPr>
              <p:cNvPr id="136" name="직선 연결선 135"/>
              <p:cNvCxnSpPr/>
              <p:nvPr/>
            </p:nvCxnSpPr>
            <p:spPr>
              <a:xfrm>
                <a:off x="2898696" y="4022904"/>
                <a:ext cx="0" cy="42205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7" name="그룹 136"/>
              <p:cNvGrpSpPr/>
              <p:nvPr/>
            </p:nvGrpSpPr>
            <p:grpSpPr>
              <a:xfrm>
                <a:off x="2658463" y="3989897"/>
                <a:ext cx="476395" cy="455058"/>
                <a:chOff x="2658463" y="3989897"/>
                <a:chExt cx="476395" cy="455058"/>
              </a:xfrm>
            </p:grpSpPr>
            <p:grpSp>
              <p:nvGrpSpPr>
                <p:cNvPr id="138" name="그룹 137"/>
                <p:cNvGrpSpPr/>
                <p:nvPr/>
              </p:nvGrpSpPr>
              <p:grpSpPr>
                <a:xfrm>
                  <a:off x="2658463" y="4234763"/>
                  <a:ext cx="472324" cy="210192"/>
                  <a:chOff x="2658463" y="4234763"/>
                  <a:chExt cx="472324" cy="210192"/>
                </a:xfrm>
              </p:grpSpPr>
              <p:cxnSp>
                <p:nvCxnSpPr>
                  <p:cNvPr id="146" name="직선 연결선 145"/>
                  <p:cNvCxnSpPr/>
                  <p:nvPr/>
                </p:nvCxnSpPr>
                <p:spPr>
                  <a:xfrm>
                    <a:off x="2658463" y="4350848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직선 연결선 146"/>
                  <p:cNvCxnSpPr/>
                  <p:nvPr/>
                </p:nvCxnSpPr>
                <p:spPr>
                  <a:xfrm flipV="1">
                    <a:off x="2898696" y="4319823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직선 연결선 147"/>
                  <p:cNvCxnSpPr/>
                  <p:nvPr/>
                </p:nvCxnSpPr>
                <p:spPr>
                  <a:xfrm flipV="1">
                    <a:off x="2676637" y="4236941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직선 연결선 148"/>
                  <p:cNvCxnSpPr/>
                  <p:nvPr/>
                </p:nvCxnSpPr>
                <p:spPr>
                  <a:xfrm>
                    <a:off x="2863170" y="4234763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9" name="그룹 138"/>
                <p:cNvGrpSpPr/>
                <p:nvPr/>
              </p:nvGrpSpPr>
              <p:grpSpPr>
                <a:xfrm>
                  <a:off x="2662534" y="3989897"/>
                  <a:ext cx="472324" cy="210192"/>
                  <a:chOff x="2658463" y="4234763"/>
                  <a:chExt cx="472324" cy="210192"/>
                </a:xfrm>
              </p:grpSpPr>
              <p:cxnSp>
                <p:nvCxnSpPr>
                  <p:cNvPr id="142" name="직선 연결선 141"/>
                  <p:cNvCxnSpPr/>
                  <p:nvPr/>
                </p:nvCxnSpPr>
                <p:spPr>
                  <a:xfrm>
                    <a:off x="2658463" y="4350848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직선 연결선 142"/>
                  <p:cNvCxnSpPr/>
                  <p:nvPr/>
                </p:nvCxnSpPr>
                <p:spPr>
                  <a:xfrm flipV="1">
                    <a:off x="2898696" y="4319823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직선 연결선 143"/>
                  <p:cNvCxnSpPr/>
                  <p:nvPr/>
                </p:nvCxnSpPr>
                <p:spPr>
                  <a:xfrm flipV="1">
                    <a:off x="2676637" y="4236941"/>
                    <a:ext cx="210264" cy="1139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/>
                  <p:cNvCxnSpPr/>
                  <p:nvPr/>
                </p:nvCxnSpPr>
                <p:spPr>
                  <a:xfrm>
                    <a:off x="2863170" y="4234763"/>
                    <a:ext cx="267617" cy="94107"/>
                  </a:xfrm>
                  <a:prstGeom prst="line">
                    <a:avLst/>
                  </a:prstGeom>
                  <a:ln w="2857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0" name="직선 연결선 139"/>
                <p:cNvCxnSpPr/>
                <p:nvPr/>
              </p:nvCxnSpPr>
              <p:spPr>
                <a:xfrm>
                  <a:off x="3108960" y="4076539"/>
                  <a:ext cx="0" cy="2471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직선 연결선 140"/>
                <p:cNvCxnSpPr/>
                <p:nvPr/>
              </p:nvCxnSpPr>
              <p:spPr>
                <a:xfrm>
                  <a:off x="2676637" y="4111213"/>
                  <a:ext cx="0" cy="247100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14" name="TextBox 213"/>
          <p:cNvSpPr txBox="1"/>
          <p:nvPr/>
        </p:nvSpPr>
        <p:spPr>
          <a:xfrm>
            <a:off x="1298273" y="1398794"/>
            <a:ext cx="77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어플리케이션이 </a:t>
            </a:r>
            <a:r>
              <a:rPr lang="ko-KR" altLang="en-US" sz="2800" dirty="0" err="1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마커를</a:t>
            </a: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인식한다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7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dotGrid">
            <a:fgClr>
              <a:srgbClr val="F8BB6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-818761" y="-955848"/>
            <a:ext cx="2117034" cy="2136910"/>
            <a:chOff x="-818761" y="-955848"/>
            <a:chExt cx="2117034" cy="2136910"/>
          </a:xfrm>
        </p:grpSpPr>
        <p:sp>
          <p:nvSpPr>
            <p:cNvPr id="53" name="직사각형 52"/>
            <p:cNvSpPr/>
            <p:nvPr/>
          </p:nvSpPr>
          <p:spPr>
            <a:xfrm>
              <a:off x="-818761" y="-945910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-818761" y="455507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-113083" y="-230294"/>
              <a:ext cx="705678" cy="705678"/>
            </a:xfrm>
            <a:prstGeom prst="rect">
              <a:avLst/>
            </a:prstGeom>
            <a:solidFill>
              <a:srgbClr val="F8BB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592595" y="-955848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79451" y="475384"/>
              <a:ext cx="705678" cy="705678"/>
            </a:xfrm>
            <a:prstGeom prst="rect">
              <a:avLst/>
            </a:prstGeom>
            <a:solidFill>
              <a:srgbClr val="6AC3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21" name="직선 연결선 20"/>
          <p:cNvCxnSpPr/>
          <p:nvPr/>
        </p:nvCxnSpPr>
        <p:spPr>
          <a:xfrm>
            <a:off x="1285126" y="1227328"/>
            <a:ext cx="10425374" cy="0"/>
          </a:xfrm>
          <a:prstGeom prst="line">
            <a:avLst/>
          </a:prstGeom>
          <a:ln w="47625">
            <a:solidFill>
              <a:srgbClr val="F8BB62"/>
            </a:solidFill>
            <a:headEnd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8273" y="581526"/>
            <a:ext cx="4907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구체적 기능 및 시나리오</a:t>
            </a:r>
            <a:endParaRPr lang="ko-KR" altLang="en-US" sz="3200" b="1" dirty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23" name="Picture 2" descr="http://www.kpu.ac.kr/front/images/stockpile/ai/2-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3" t="34677" r="9344" b="17507"/>
          <a:stretch/>
        </p:blipFill>
        <p:spPr bwMode="auto">
          <a:xfrm>
            <a:off x="8769625" y="724244"/>
            <a:ext cx="2760095" cy="452284"/>
          </a:xfrm>
          <a:prstGeom prst="rect">
            <a:avLst/>
          </a:pr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" name="그룹 95"/>
          <p:cNvGrpSpPr/>
          <p:nvPr/>
        </p:nvGrpSpPr>
        <p:grpSpPr>
          <a:xfrm>
            <a:off x="1285200" y="2001600"/>
            <a:ext cx="8498647" cy="3983208"/>
            <a:chOff x="786755" y="1326325"/>
            <a:chExt cx="8498647" cy="3983208"/>
          </a:xfrm>
        </p:grpSpPr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755" y="1326325"/>
              <a:ext cx="3983208" cy="3983208"/>
            </a:xfrm>
            <a:prstGeom prst="rect">
              <a:avLst/>
            </a:prstGeom>
          </p:spPr>
        </p:pic>
        <p:grpSp>
          <p:nvGrpSpPr>
            <p:cNvPr id="98" name="그룹 97"/>
            <p:cNvGrpSpPr/>
            <p:nvPr/>
          </p:nvGrpSpPr>
          <p:grpSpPr>
            <a:xfrm>
              <a:off x="6399514" y="1537312"/>
              <a:ext cx="2885888" cy="3558437"/>
              <a:chOff x="6399514" y="1537312"/>
              <a:chExt cx="2885888" cy="3558437"/>
            </a:xfrm>
          </p:grpSpPr>
          <p:grpSp>
            <p:nvGrpSpPr>
              <p:cNvPr id="230" name="그룹 229"/>
              <p:cNvGrpSpPr/>
              <p:nvPr/>
            </p:nvGrpSpPr>
            <p:grpSpPr>
              <a:xfrm>
                <a:off x="6438508" y="1537312"/>
                <a:ext cx="2846894" cy="3102334"/>
                <a:chOff x="6438508" y="1537312"/>
                <a:chExt cx="2846894" cy="3102334"/>
              </a:xfrm>
            </p:grpSpPr>
            <p:cxnSp>
              <p:nvCxnSpPr>
                <p:cNvPr id="236" name="직선 연결선 235"/>
                <p:cNvCxnSpPr/>
                <p:nvPr/>
              </p:nvCxnSpPr>
              <p:spPr>
                <a:xfrm>
                  <a:off x="6438508" y="3883844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직선 연결선 236"/>
                <p:cNvCxnSpPr/>
                <p:nvPr/>
              </p:nvCxnSpPr>
              <p:spPr>
                <a:xfrm>
                  <a:off x="6438508" y="1915213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직선 연결선 237"/>
                <p:cNvCxnSpPr/>
                <p:nvPr/>
              </p:nvCxnSpPr>
              <p:spPr>
                <a:xfrm flipV="1">
                  <a:off x="8587819" y="2293114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직선 연결선 238"/>
                <p:cNvCxnSpPr/>
                <p:nvPr/>
              </p:nvCxnSpPr>
              <p:spPr>
                <a:xfrm flipV="1">
                  <a:off x="8587818" y="4261745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직선 연결선 239"/>
                <p:cNvCxnSpPr/>
                <p:nvPr/>
              </p:nvCxnSpPr>
              <p:spPr>
                <a:xfrm flipV="1">
                  <a:off x="6457360" y="1537312"/>
                  <a:ext cx="697583" cy="3779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직선 연결선 240"/>
                <p:cNvCxnSpPr/>
                <p:nvPr/>
              </p:nvCxnSpPr>
              <p:spPr>
                <a:xfrm>
                  <a:off x="7136090" y="1537312"/>
                  <a:ext cx="2149311" cy="7558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직선 연결선 241"/>
                <p:cNvCxnSpPr/>
                <p:nvPr/>
              </p:nvCxnSpPr>
              <p:spPr>
                <a:xfrm>
                  <a:off x="6438508" y="1915213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직선 연결선 242"/>
                <p:cNvCxnSpPr/>
                <p:nvPr/>
              </p:nvCxnSpPr>
              <p:spPr>
                <a:xfrm>
                  <a:off x="8559542" y="2671015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직선 연결선 243"/>
                <p:cNvCxnSpPr/>
                <p:nvPr/>
              </p:nvCxnSpPr>
              <p:spPr>
                <a:xfrm>
                  <a:off x="9266549" y="2293114"/>
                  <a:ext cx="18852" cy="196863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45" name="그룹 244"/>
                <p:cNvGrpSpPr/>
                <p:nvPr/>
              </p:nvGrpSpPr>
              <p:grpSpPr>
                <a:xfrm>
                  <a:off x="6532775" y="3277429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59" name="직선 연결선 258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0" name="직선 연결선 259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1" name="직선 연결선 260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2" name="직선 연결선 261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6" name="그룹 245"/>
                <p:cNvGrpSpPr/>
                <p:nvPr/>
              </p:nvGrpSpPr>
              <p:grpSpPr>
                <a:xfrm>
                  <a:off x="6523352" y="2681732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55" name="직선 연결선 254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직선 연결선 255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직선 연결선 256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직선 연결선 257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7" name="그룹 246"/>
                <p:cNvGrpSpPr/>
                <p:nvPr/>
              </p:nvGrpSpPr>
              <p:grpSpPr>
                <a:xfrm>
                  <a:off x="6513921" y="2072463"/>
                  <a:ext cx="1979629" cy="1218535"/>
                  <a:chOff x="4088682" y="3232160"/>
                  <a:chExt cx="1979629" cy="1218535"/>
                </a:xfrm>
              </p:grpSpPr>
              <p:cxnSp>
                <p:nvCxnSpPr>
                  <p:cNvPr id="251" name="직선 연결선 250"/>
                  <p:cNvCxnSpPr/>
                  <p:nvPr/>
                </p:nvCxnSpPr>
                <p:spPr>
                  <a:xfrm>
                    <a:off x="4104493" y="3754561"/>
                    <a:ext cx="1960776" cy="689504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직선 연결선 251"/>
                  <p:cNvCxnSpPr/>
                  <p:nvPr/>
                </p:nvCxnSpPr>
                <p:spPr>
                  <a:xfrm>
                    <a:off x="4088683" y="3232160"/>
                    <a:ext cx="1979628" cy="696133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직선 연결선 252"/>
                  <p:cNvCxnSpPr/>
                  <p:nvPr/>
                </p:nvCxnSpPr>
                <p:spPr>
                  <a:xfrm>
                    <a:off x="4088682" y="3232160"/>
                    <a:ext cx="19440" cy="52240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4" name="직선 연결선 253"/>
                  <p:cNvCxnSpPr/>
                  <p:nvPr/>
                </p:nvCxnSpPr>
                <p:spPr>
                  <a:xfrm>
                    <a:off x="6065269" y="3928293"/>
                    <a:ext cx="3041" cy="522402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8" name="직선 연결선 247"/>
                <p:cNvCxnSpPr/>
                <p:nvPr/>
              </p:nvCxnSpPr>
              <p:spPr>
                <a:xfrm flipV="1">
                  <a:off x="6542787" y="350594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직선 연결선 248"/>
                <p:cNvCxnSpPr/>
                <p:nvPr/>
              </p:nvCxnSpPr>
              <p:spPr>
                <a:xfrm flipV="1">
                  <a:off x="6551888" y="2892683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 249"/>
                <p:cNvCxnSpPr/>
                <p:nvPr/>
              </p:nvCxnSpPr>
              <p:spPr>
                <a:xfrm flipV="1">
                  <a:off x="6552642" y="2281321"/>
                  <a:ext cx="513947" cy="27842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1" name="그룹 230"/>
              <p:cNvGrpSpPr/>
              <p:nvPr/>
            </p:nvGrpSpPr>
            <p:grpSpPr>
              <a:xfrm>
                <a:off x="6399514" y="4723660"/>
                <a:ext cx="879650" cy="372089"/>
                <a:chOff x="6399514" y="4723660"/>
                <a:chExt cx="879650" cy="372089"/>
              </a:xfrm>
            </p:grpSpPr>
            <p:cxnSp>
              <p:nvCxnSpPr>
                <p:cNvPr id="232" name="직선 연결선 231"/>
                <p:cNvCxnSpPr/>
                <p:nvPr/>
              </p:nvCxnSpPr>
              <p:spPr>
                <a:xfrm flipV="1">
                  <a:off x="7001372" y="4949789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직선 연결선 232"/>
                <p:cNvCxnSpPr/>
                <p:nvPr/>
              </p:nvCxnSpPr>
              <p:spPr>
                <a:xfrm>
                  <a:off x="6659978" y="4723660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직선 연결선 233"/>
                <p:cNvCxnSpPr/>
                <p:nvPr/>
              </p:nvCxnSpPr>
              <p:spPr>
                <a:xfrm>
                  <a:off x="6399514" y="4871074"/>
                  <a:ext cx="619186" cy="21773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직선 연결선 234"/>
                <p:cNvCxnSpPr/>
                <p:nvPr/>
              </p:nvCxnSpPr>
              <p:spPr>
                <a:xfrm flipV="1">
                  <a:off x="6404445" y="4725114"/>
                  <a:ext cx="269435" cy="14596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9" name="그룹 98"/>
            <p:cNvGrpSpPr/>
            <p:nvPr/>
          </p:nvGrpSpPr>
          <p:grpSpPr>
            <a:xfrm>
              <a:off x="2048166" y="2306789"/>
              <a:ext cx="1574814" cy="1716115"/>
              <a:chOff x="6438508" y="1537312"/>
              <a:chExt cx="2846894" cy="3102334"/>
            </a:xfrm>
          </p:grpSpPr>
          <p:cxnSp>
            <p:nvCxnSpPr>
              <p:cNvPr id="119" name="직선 연결선 118"/>
              <p:cNvCxnSpPr/>
              <p:nvPr/>
            </p:nvCxnSpPr>
            <p:spPr>
              <a:xfrm>
                <a:off x="6438508" y="3883844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>
                <a:off x="6438508" y="1915213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flipV="1">
                <a:off x="8587819" y="2293114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flipV="1">
                <a:off x="8587818" y="4261745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flipV="1">
                <a:off x="6457360" y="1537312"/>
                <a:ext cx="697583" cy="37790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>
                <a:off x="7136090" y="1537312"/>
                <a:ext cx="2149311" cy="7558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6438508" y="1915213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8559542" y="2671015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9266549" y="2293114"/>
                <a:ext cx="18852" cy="196863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그룹 127"/>
              <p:cNvGrpSpPr/>
              <p:nvPr/>
            </p:nvGrpSpPr>
            <p:grpSpPr>
              <a:xfrm>
                <a:off x="6532775" y="3277429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226" name="직선 연결선 225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직선 연결선 226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직선 연결선 227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직선 연결선 228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그룹 128"/>
              <p:cNvGrpSpPr/>
              <p:nvPr/>
            </p:nvGrpSpPr>
            <p:grpSpPr>
              <a:xfrm>
                <a:off x="6523352" y="2681732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222" name="직선 연결선 221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직선 연결선 222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직선 연결선 223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직선 연결선 224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4" name="그룹 213"/>
              <p:cNvGrpSpPr/>
              <p:nvPr/>
            </p:nvGrpSpPr>
            <p:grpSpPr>
              <a:xfrm>
                <a:off x="6513921" y="2072463"/>
                <a:ext cx="1979629" cy="1218535"/>
                <a:chOff x="4088682" y="3232160"/>
                <a:chExt cx="1979629" cy="1218535"/>
              </a:xfrm>
            </p:grpSpPr>
            <p:cxnSp>
              <p:nvCxnSpPr>
                <p:cNvPr id="218" name="직선 연결선 217"/>
                <p:cNvCxnSpPr/>
                <p:nvPr/>
              </p:nvCxnSpPr>
              <p:spPr>
                <a:xfrm>
                  <a:off x="4104493" y="3754561"/>
                  <a:ext cx="1960776" cy="689504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직선 연결선 218"/>
                <p:cNvCxnSpPr/>
                <p:nvPr/>
              </p:nvCxnSpPr>
              <p:spPr>
                <a:xfrm>
                  <a:off x="4088683" y="3232160"/>
                  <a:ext cx="1979628" cy="696133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직선 연결선 219"/>
                <p:cNvCxnSpPr/>
                <p:nvPr/>
              </p:nvCxnSpPr>
              <p:spPr>
                <a:xfrm>
                  <a:off x="4088682" y="3232160"/>
                  <a:ext cx="19440" cy="52240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직선 연결선 220"/>
                <p:cNvCxnSpPr/>
                <p:nvPr/>
              </p:nvCxnSpPr>
              <p:spPr>
                <a:xfrm>
                  <a:off x="6065269" y="3928293"/>
                  <a:ext cx="3041" cy="522402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5" name="직선 연결선 214"/>
              <p:cNvCxnSpPr/>
              <p:nvPr/>
            </p:nvCxnSpPr>
            <p:spPr>
              <a:xfrm flipV="1">
                <a:off x="6542787" y="350594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직선 연결선 215"/>
              <p:cNvCxnSpPr/>
              <p:nvPr/>
            </p:nvCxnSpPr>
            <p:spPr>
              <a:xfrm flipV="1">
                <a:off x="6551888" y="2892683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/>
              <p:cNvCxnSpPr/>
              <p:nvPr/>
            </p:nvCxnSpPr>
            <p:spPr>
              <a:xfrm flipV="1">
                <a:off x="6552642" y="2281321"/>
                <a:ext cx="513947" cy="27842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그룹 99"/>
            <p:cNvGrpSpPr/>
            <p:nvPr/>
          </p:nvGrpSpPr>
          <p:grpSpPr>
            <a:xfrm>
              <a:off x="2026596" y="4069378"/>
              <a:ext cx="486595" cy="205828"/>
              <a:chOff x="6399514" y="4723660"/>
              <a:chExt cx="879650" cy="372089"/>
            </a:xfrm>
          </p:grpSpPr>
          <p:cxnSp>
            <p:nvCxnSpPr>
              <p:cNvPr id="115" name="직선 연결선 114"/>
              <p:cNvCxnSpPr/>
              <p:nvPr/>
            </p:nvCxnSpPr>
            <p:spPr>
              <a:xfrm flipV="1">
                <a:off x="7001372" y="4949789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>
                <a:off x="6659978" y="4723660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>
                <a:off x="6399514" y="4871074"/>
                <a:ext cx="619186" cy="21773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flipV="1">
                <a:off x="6404445" y="4725114"/>
                <a:ext cx="269435" cy="1459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1" name="그룹 100"/>
            <p:cNvGrpSpPr/>
            <p:nvPr/>
          </p:nvGrpSpPr>
          <p:grpSpPr>
            <a:xfrm>
              <a:off x="1887024" y="3220071"/>
              <a:ext cx="1197325" cy="1106524"/>
              <a:chOff x="4380297" y="3245569"/>
              <a:chExt cx="1197325" cy="1106524"/>
            </a:xfrm>
          </p:grpSpPr>
          <p:cxnSp>
            <p:nvCxnSpPr>
              <p:cNvPr id="102" name="직선 연결선 101"/>
              <p:cNvCxnSpPr/>
              <p:nvPr/>
            </p:nvCxnSpPr>
            <p:spPr>
              <a:xfrm>
                <a:off x="4395983" y="3556614"/>
                <a:ext cx="0" cy="57298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그룹 102"/>
              <p:cNvGrpSpPr/>
              <p:nvPr/>
            </p:nvGrpSpPr>
            <p:grpSpPr>
              <a:xfrm>
                <a:off x="4389620" y="3813298"/>
                <a:ext cx="1188002" cy="538795"/>
                <a:chOff x="4389620" y="3813298"/>
                <a:chExt cx="1188002" cy="538795"/>
              </a:xfrm>
            </p:grpSpPr>
            <p:cxnSp>
              <p:nvCxnSpPr>
                <p:cNvPr id="111" name="직선 연결선 110"/>
                <p:cNvCxnSpPr/>
                <p:nvPr/>
              </p:nvCxnSpPr>
              <p:spPr>
                <a:xfrm>
                  <a:off x="4389620" y="4125500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직선 연결선 111"/>
                <p:cNvCxnSpPr/>
                <p:nvPr/>
              </p:nvCxnSpPr>
              <p:spPr>
                <a:xfrm flipV="1">
                  <a:off x="4405840" y="3813298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직선 연결선 112"/>
                <p:cNvCxnSpPr/>
                <p:nvPr/>
              </p:nvCxnSpPr>
              <p:spPr>
                <a:xfrm>
                  <a:off x="4952348" y="3823098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직선 연결선 113"/>
                <p:cNvCxnSpPr/>
                <p:nvPr/>
              </p:nvCxnSpPr>
              <p:spPr>
                <a:xfrm flipV="1">
                  <a:off x="5003954" y="4041317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그룹 103"/>
              <p:cNvGrpSpPr/>
              <p:nvPr/>
            </p:nvGrpSpPr>
            <p:grpSpPr>
              <a:xfrm>
                <a:off x="4380297" y="3245569"/>
                <a:ext cx="1188002" cy="538795"/>
                <a:chOff x="4389620" y="3813298"/>
                <a:chExt cx="1188002" cy="538795"/>
              </a:xfrm>
            </p:grpSpPr>
            <p:cxnSp>
              <p:nvCxnSpPr>
                <p:cNvPr id="107" name="직선 연결선 106"/>
                <p:cNvCxnSpPr/>
                <p:nvPr/>
              </p:nvCxnSpPr>
              <p:spPr>
                <a:xfrm>
                  <a:off x="4389620" y="4125500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직선 연결선 107"/>
                <p:cNvCxnSpPr/>
                <p:nvPr/>
              </p:nvCxnSpPr>
              <p:spPr>
                <a:xfrm flipV="1">
                  <a:off x="4405840" y="3813298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직선 연결선 108"/>
                <p:cNvCxnSpPr/>
                <p:nvPr/>
              </p:nvCxnSpPr>
              <p:spPr>
                <a:xfrm>
                  <a:off x="4952348" y="3823098"/>
                  <a:ext cx="620562" cy="218219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직선 연결선 109"/>
                <p:cNvCxnSpPr/>
                <p:nvPr/>
              </p:nvCxnSpPr>
              <p:spPr>
                <a:xfrm flipV="1">
                  <a:off x="5003954" y="4041317"/>
                  <a:ext cx="573668" cy="310776"/>
                </a:xfrm>
                <a:prstGeom prst="line">
                  <a:avLst/>
                </a:prstGeom>
                <a:ln w="2857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5" name="직선 연결선 104"/>
              <p:cNvCxnSpPr/>
              <p:nvPr/>
            </p:nvCxnSpPr>
            <p:spPr>
              <a:xfrm>
                <a:off x="4984742" y="3269368"/>
                <a:ext cx="0" cy="1052721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/>
              <p:cNvCxnSpPr/>
              <p:nvPr/>
            </p:nvCxnSpPr>
            <p:spPr>
              <a:xfrm>
                <a:off x="5562904" y="3493356"/>
                <a:ext cx="0" cy="572986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4" name="TextBox 263"/>
          <p:cNvSpPr txBox="1"/>
          <p:nvPr/>
        </p:nvSpPr>
        <p:spPr>
          <a:xfrm>
            <a:off x="1298273" y="1398794"/>
            <a:ext cx="1009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 smtClean="0">
                <a:solidFill>
                  <a:schemeClr val="tx1">
                    <a:alpha val="70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육면체의 크기를 꼭지점으로 조절 할 수 있다</a:t>
            </a:r>
            <a:endParaRPr lang="en-US" altLang="ko-KR" sz="2800" dirty="0" smtClean="0">
              <a:solidFill>
                <a:schemeClr val="tx1">
                  <a:alpha val="70000"/>
                </a:scheme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18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1502</TotalTime>
  <Words>1029</Words>
  <Application>Microsoft Office PowerPoint</Application>
  <PresentationFormat>와이드스크린</PresentationFormat>
  <Paragraphs>375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4" baseType="lpstr">
      <vt:lpstr>HY강B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jihun Jeong</dc:creator>
  <cp:lastModifiedBy>jihun Jeong</cp:lastModifiedBy>
  <cp:revision>145</cp:revision>
  <dcterms:created xsi:type="dcterms:W3CDTF">2016-12-04T08:54:33Z</dcterms:created>
  <dcterms:modified xsi:type="dcterms:W3CDTF">2017-02-20T04:54:41Z</dcterms:modified>
</cp:coreProperties>
</file>